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1"/>
  </p:sldMasterIdLst>
  <p:sldIdLst>
    <p:sldId id="273" r:id="rId2"/>
    <p:sldId id="256" r:id="rId3"/>
    <p:sldId id="257" r:id="rId4"/>
    <p:sldId id="271" r:id="rId5"/>
    <p:sldId id="259" r:id="rId6"/>
    <p:sldId id="260" r:id="rId7"/>
    <p:sldId id="265" r:id="rId8"/>
    <p:sldId id="266" r:id="rId9"/>
    <p:sldId id="267" r:id="rId10"/>
    <p:sldId id="268" r:id="rId11"/>
    <p:sldId id="272" r:id="rId12"/>
    <p:sldId id="269" r:id="rId13"/>
    <p:sldId id="270" r:id="rId1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5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29.12.2021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29.12.2021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29.12.2021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29.12.2021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29.12.2021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29.12.2021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29.12.2021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5" Type="http://schemas.openxmlformats.org/officeDocument/2006/relationships/image" Target="../media/image32.png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>
          <a:xfrm>
            <a:off x="4932040" y="5013176"/>
            <a:ext cx="3906957" cy="882119"/>
          </a:xfrm>
        </p:spPr>
        <p:txBody>
          <a:bodyPr>
            <a:normAutofit fontScale="92500"/>
          </a:bodyPr>
          <a:lstStyle/>
          <a:p>
            <a:pPr algn="r"/>
            <a:r>
              <a:rPr lang="ru-RU" dirty="0" smtClean="0"/>
              <a:t>Автор: Панарина А.С.</a:t>
            </a:r>
          </a:p>
          <a:p>
            <a:pPr algn="r"/>
            <a:r>
              <a:rPr lang="ru-RU" dirty="0" smtClean="0"/>
              <a:t>Руководитель: </a:t>
            </a:r>
            <a:r>
              <a:rPr lang="ru-RU" dirty="0" err="1" smtClean="0"/>
              <a:t>Кутепова</a:t>
            </a:r>
            <a:r>
              <a:rPr lang="ru-RU" dirty="0" smtClean="0"/>
              <a:t> О.А.</a:t>
            </a: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755576" y="1772816"/>
            <a:ext cx="7175351" cy="1793167"/>
          </a:xfrm>
        </p:spPr>
        <p:txBody>
          <a:bodyPr/>
          <a:lstStyle/>
          <a:p>
            <a:pPr marL="182880" indent="0">
              <a:buNone/>
            </a:pPr>
            <a:r>
              <a:rPr lang="ru-RU" sz="2400" dirty="0" smtClean="0">
                <a:solidFill>
                  <a:schemeClr val="bg2">
                    <a:lumMod val="50000"/>
                  </a:schemeClr>
                </a:solidFill>
              </a:rPr>
              <a:t>ОБЛАСТНОЙ КОНКУРС</a:t>
            </a:r>
            <a:r>
              <a:rPr lang="ru-RU" sz="2400" dirty="0">
                <a:solidFill>
                  <a:schemeClr val="bg2">
                    <a:lumMod val="50000"/>
                  </a:schemeClr>
                </a:solidFill>
              </a:rPr>
              <a:t/>
            </a:r>
            <a:br>
              <a:rPr lang="ru-RU" sz="2400" dirty="0">
                <a:solidFill>
                  <a:schemeClr val="bg2">
                    <a:lumMod val="50000"/>
                  </a:schemeClr>
                </a:solidFill>
              </a:rPr>
            </a:br>
            <a:r>
              <a:rPr lang="ru-RU" sz="2400" dirty="0">
                <a:solidFill>
                  <a:schemeClr val="bg2">
                    <a:lumMod val="50000"/>
                  </a:schemeClr>
                </a:solidFill>
              </a:rPr>
              <a:t>«ЛУЧШИЙ НАСТАВНИЧЕСКИЙ ПРОЕКТ»</a:t>
            </a:r>
            <a:br>
              <a:rPr lang="ru-RU" sz="2400" dirty="0">
                <a:solidFill>
                  <a:schemeClr val="bg2">
                    <a:lumMod val="50000"/>
                  </a:schemeClr>
                </a:solidFill>
              </a:rPr>
            </a:br>
            <a:r>
              <a:rPr lang="ru-RU" sz="2400" dirty="0" smtClean="0">
                <a:solidFill>
                  <a:schemeClr val="bg2">
                    <a:lumMod val="50000"/>
                  </a:schemeClr>
                </a:solidFill>
              </a:rPr>
              <a:t/>
            </a:r>
            <a:br>
              <a:rPr lang="ru-RU" sz="2400" dirty="0" smtClean="0">
                <a:solidFill>
                  <a:schemeClr val="bg2">
                    <a:lumMod val="50000"/>
                  </a:schemeClr>
                </a:solidFill>
              </a:rPr>
            </a:br>
            <a:r>
              <a:rPr lang="ru-RU" sz="1600" dirty="0" smtClean="0">
                <a:solidFill>
                  <a:schemeClr val="bg2">
                    <a:lumMod val="50000"/>
                  </a:schemeClr>
                </a:solidFill>
              </a:rPr>
              <a:t>Номинация : Педагог-студент</a:t>
            </a:r>
            <a:endParaRPr lang="ru-RU" sz="24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899592" y="404664"/>
            <a:ext cx="72008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Государственное бюджетное профессиональное образовательное учреждение Ростовской области </a:t>
            </a:r>
            <a:endParaRPr lang="ru-RU" dirty="0" smtClean="0"/>
          </a:p>
          <a:p>
            <a:pPr algn="ctr"/>
            <a:r>
              <a:rPr lang="ru-RU" dirty="0" smtClean="0"/>
              <a:t>«</a:t>
            </a:r>
            <a:r>
              <a:rPr lang="ru-RU" dirty="0" err="1"/>
              <a:t>Гуковский</a:t>
            </a:r>
            <a:r>
              <a:rPr lang="ru-RU" dirty="0"/>
              <a:t> строительный техникум»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059832" y="5949280"/>
            <a:ext cx="31683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ГБПОУ РО «ГСТ»</a:t>
            </a:r>
          </a:p>
          <a:p>
            <a:pPr algn="ctr"/>
            <a:r>
              <a:rPr lang="ru-RU" dirty="0" smtClean="0"/>
              <a:t>2021г</a:t>
            </a:r>
            <a:endParaRPr lang="ru-RU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2924944"/>
            <a:ext cx="2798440" cy="1867448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3830712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1475656" y="188640"/>
            <a:ext cx="5616624" cy="936104"/>
          </a:xfrm>
          <a:prstGeom prst="round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177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0571" y="4044653"/>
            <a:ext cx="2043505" cy="2748245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39" y="332655"/>
            <a:ext cx="5904657" cy="82512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1800" dirty="0" smtClean="0">
                <a:solidFill>
                  <a:schemeClr val="bg1"/>
                </a:solidFill>
              </a:rPr>
              <a:t>Представление итогов совместной деятельности</a:t>
            </a:r>
            <a:br>
              <a:rPr lang="ru-RU" sz="1800" dirty="0" smtClean="0">
                <a:solidFill>
                  <a:schemeClr val="bg1"/>
                </a:solidFill>
              </a:rPr>
            </a:br>
            <a:r>
              <a:rPr lang="ru-RU" sz="1800" dirty="0" smtClean="0">
                <a:solidFill>
                  <a:schemeClr val="bg1"/>
                </a:solidFill>
              </a:rPr>
              <a:t>Участие в конкурсах</a:t>
            </a:r>
            <a:endParaRPr lang="ru-RU" sz="1800" dirty="0">
              <a:solidFill>
                <a:schemeClr val="bg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44225" y="656692"/>
            <a:ext cx="3951711" cy="5940661"/>
          </a:xfrm>
        </p:spPr>
        <p:txBody>
          <a:bodyPr>
            <a:noAutofit/>
          </a:bodyPr>
          <a:lstStyle/>
          <a:p>
            <a:pPr>
              <a:buFont typeface="Wingdings" pitchFamily="2" charset="2"/>
              <a:buChar char="ü"/>
            </a:pPr>
            <a:endParaRPr lang="ru-RU" sz="1200" dirty="0" smtClean="0"/>
          </a:p>
          <a:p>
            <a:pPr>
              <a:buFont typeface="Wingdings" pitchFamily="2" charset="2"/>
              <a:buChar char="ü"/>
            </a:pPr>
            <a:endParaRPr lang="ru-RU" sz="1200" dirty="0"/>
          </a:p>
          <a:p>
            <a:pPr>
              <a:buFont typeface="Wingdings" pitchFamily="2" charset="2"/>
              <a:buChar char="ü"/>
            </a:pPr>
            <a:r>
              <a:rPr lang="ru-RU" sz="1200" b="1" dirty="0" smtClean="0"/>
              <a:t>Дистанционный </a:t>
            </a:r>
            <a:r>
              <a:rPr lang="ru-RU" sz="1200" b="1" dirty="0"/>
              <a:t>территориальный этап выставки-конкурса поисково-исследовательских и опытно-экспериментальных работ по дисциплине «Физика»</a:t>
            </a:r>
          </a:p>
          <a:p>
            <a:pPr>
              <a:buFont typeface="Wingdings" pitchFamily="2" charset="2"/>
              <a:buChar char="ü"/>
            </a:pPr>
            <a:r>
              <a:rPr lang="ru-RU" sz="1200" b="1" dirty="0"/>
              <a:t> Панарина А. 1 </a:t>
            </a:r>
            <a:r>
              <a:rPr lang="ru-RU" sz="1200" b="1" dirty="0" smtClean="0"/>
              <a:t>место, Бондарев А. 3 место.</a:t>
            </a:r>
          </a:p>
          <a:p>
            <a:pPr>
              <a:buFont typeface="Wingdings" pitchFamily="2" charset="2"/>
              <a:buChar char="ü"/>
            </a:pPr>
            <a:r>
              <a:rPr lang="ru-RU" sz="1200" b="1" dirty="0" smtClean="0"/>
              <a:t>Дистанционный международный этап выставки-конкурса поисково-исследовательских и опытно-экспериментальных работ по дисциплине «Физика» </a:t>
            </a:r>
          </a:p>
          <a:p>
            <a:pPr>
              <a:buFont typeface="Wingdings" pitchFamily="2" charset="2"/>
              <a:buChar char="ü"/>
            </a:pPr>
            <a:r>
              <a:rPr lang="ru-RU" sz="1200" b="1" dirty="0" smtClean="0"/>
              <a:t>Панарина </a:t>
            </a:r>
            <a:r>
              <a:rPr lang="ru-RU" sz="1200" b="1" dirty="0"/>
              <a:t>А., 1 место</a:t>
            </a:r>
          </a:p>
          <a:p>
            <a:pPr>
              <a:buFont typeface="Wingdings" pitchFamily="2" charset="2"/>
              <a:buChar char="ü"/>
            </a:pPr>
            <a:r>
              <a:rPr lang="ru-RU" sz="1200" b="1" dirty="0"/>
              <a:t>Территориальный этап выставка-конкурс поисково-исследовательских работ студентов по дисциплине «Физика» </a:t>
            </a:r>
          </a:p>
          <a:p>
            <a:pPr>
              <a:buFont typeface="Wingdings" pitchFamily="2" charset="2"/>
              <a:buChar char="ü"/>
            </a:pPr>
            <a:r>
              <a:rPr lang="ru-RU" sz="1200" b="1" dirty="0"/>
              <a:t>Панарина А., 1 </a:t>
            </a:r>
            <a:r>
              <a:rPr lang="ru-RU" sz="1200" b="1" dirty="0" smtClean="0"/>
              <a:t>место, Конотоп Е., 2 место</a:t>
            </a:r>
          </a:p>
          <a:p>
            <a:pPr>
              <a:buFont typeface="Wingdings" pitchFamily="2" charset="2"/>
              <a:buChar char="ü"/>
            </a:pPr>
            <a:r>
              <a:rPr lang="ru-RU" sz="1200" b="1" dirty="0" smtClean="0"/>
              <a:t>Областной интерактивный </a:t>
            </a:r>
            <a:r>
              <a:rPr lang="ru-RU" sz="1200" b="1" dirty="0" err="1" smtClean="0"/>
              <a:t>квест</a:t>
            </a:r>
            <a:r>
              <a:rPr lang="ru-RU" sz="1200" b="1" dirty="0" smtClean="0"/>
              <a:t> по астрономии, приуроченный к 60-летию со дня полета Ю.А. Гагарина в космос. </a:t>
            </a:r>
          </a:p>
          <a:p>
            <a:pPr>
              <a:buFont typeface="Wingdings" pitchFamily="2" charset="2"/>
              <a:buChar char="ü"/>
            </a:pPr>
            <a:r>
              <a:rPr lang="ru-RU" sz="1200" b="1" dirty="0" smtClean="0"/>
              <a:t>Панарина </a:t>
            </a:r>
            <a:r>
              <a:rPr lang="ru-RU" sz="1200" b="1" dirty="0"/>
              <a:t>А., 1 место, Бондарев А., 2 место, </a:t>
            </a:r>
            <a:r>
              <a:rPr lang="ru-RU" sz="1200" b="1" dirty="0" err="1"/>
              <a:t>Бобкин</a:t>
            </a:r>
            <a:r>
              <a:rPr lang="ru-RU" sz="1200" b="1" dirty="0"/>
              <a:t> А., 2 место.</a:t>
            </a:r>
          </a:p>
          <a:p>
            <a:pPr>
              <a:buFont typeface="Wingdings" pitchFamily="2" charset="2"/>
              <a:buChar char="ü"/>
            </a:pPr>
            <a:r>
              <a:rPr lang="ru-RU" sz="1200" b="1" dirty="0"/>
              <a:t>Студенческая научно-практическая конференция с международным участием «Молодой исследователь: вызовы и перспективы».</a:t>
            </a:r>
          </a:p>
          <a:p>
            <a:pPr>
              <a:buFont typeface="Wingdings" pitchFamily="2" charset="2"/>
              <a:buChar char="ü"/>
            </a:pPr>
            <a:r>
              <a:rPr lang="ru-RU" sz="1200" b="1" dirty="0"/>
              <a:t> Панарина А., 1место, Кузнецов И., 3 место</a:t>
            </a:r>
          </a:p>
          <a:p>
            <a:pPr>
              <a:buFont typeface="Wingdings" pitchFamily="2" charset="2"/>
              <a:buChar char="ü"/>
            </a:pPr>
            <a:endParaRPr lang="ru-RU" sz="1200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0571" y="1191595"/>
            <a:ext cx="2043506" cy="2933536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3765542"/>
            <a:ext cx="2109275" cy="3027356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</p:pic>
      <p:pic>
        <p:nvPicPr>
          <p:cNvPr id="7176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1191595"/>
            <a:ext cx="2094386" cy="3016166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3707763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5580112" y="481724"/>
            <a:ext cx="3312368" cy="792088"/>
          </a:xfrm>
          <a:prstGeom prst="round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1703" y="1844824"/>
            <a:ext cx="2581612" cy="3749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16016" y="620688"/>
            <a:ext cx="4176464" cy="58138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1600" dirty="0" smtClean="0">
                <a:solidFill>
                  <a:schemeClr val="bg1"/>
                </a:solidFill>
              </a:rPr>
              <a:t>         Участие в конкурсах</a:t>
            </a:r>
            <a:endParaRPr lang="ru-RU" sz="1600" dirty="0">
              <a:solidFill>
                <a:schemeClr val="bg1"/>
              </a:solidFill>
            </a:endParaRPr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51920" y="1429832"/>
            <a:ext cx="2558215" cy="35312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0020" y="1016459"/>
            <a:ext cx="2611983" cy="3709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635" y="542644"/>
            <a:ext cx="2448272" cy="35277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152291" y="5229200"/>
            <a:ext cx="422744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Астрономия</a:t>
            </a:r>
            <a:endParaRPr lang="ru-RU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96753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-34668" y="1317447"/>
            <a:ext cx="4293096" cy="1705581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Ø"/>
            </a:pPr>
            <a:r>
              <a:rPr lang="ru-RU" sz="1600" b="1" i="1" dirty="0" smtClean="0"/>
              <a:t>Выступление на заседании ПЦК.</a:t>
            </a:r>
          </a:p>
          <a:p>
            <a:pPr>
              <a:buFont typeface="Wingdings" pitchFamily="2" charset="2"/>
              <a:buChar char="Ø"/>
            </a:pPr>
            <a:r>
              <a:rPr lang="ru-RU" sz="1600" b="1" i="1" dirty="0" smtClean="0"/>
              <a:t>Публикации в интернете.</a:t>
            </a:r>
          </a:p>
          <a:p>
            <a:pPr>
              <a:buFont typeface="Wingdings" pitchFamily="2" charset="2"/>
              <a:buChar char="Ø"/>
            </a:pPr>
            <a:r>
              <a:rPr lang="ru-RU" sz="1600" b="1" i="1" dirty="0" smtClean="0"/>
              <a:t>Печатное издание «Поиск»</a:t>
            </a:r>
            <a:endParaRPr lang="ru-RU" sz="1600" b="1" i="1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980728"/>
            <a:ext cx="1560513" cy="2176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4401" y="957389"/>
            <a:ext cx="1700213" cy="2425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4614" y="969295"/>
            <a:ext cx="1736725" cy="2401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2852936"/>
            <a:ext cx="1695450" cy="2474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564904"/>
            <a:ext cx="2768600" cy="405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2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3907036"/>
            <a:ext cx="2017713" cy="284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3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2645568"/>
            <a:ext cx="2676128" cy="18732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4" name="Picture 1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4214" y="2615176"/>
            <a:ext cx="1317625" cy="1865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5" name="Picture 11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1839" y="2645568"/>
            <a:ext cx="1079500" cy="1566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6382" y="3821149"/>
            <a:ext cx="4176464" cy="27982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304031" y="260648"/>
            <a:ext cx="6215164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b="1" cap="none" spc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bg2">
                    <a:lumMod val="7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Распространение опыта наставничества</a:t>
            </a:r>
            <a:endParaRPr lang="ru-RU" sz="2400" b="1" cap="none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chemeClr val="bg2">
                  <a:lumMod val="75000"/>
                </a:schemeClr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41132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899592" y="2505670"/>
            <a:ext cx="763221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Спасибо за внимание!</a:t>
            </a:r>
            <a:endParaRPr lang="ru-RU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lumMod val="7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61332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72564" y="260648"/>
            <a:ext cx="6512511" cy="11430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1800" dirty="0" smtClean="0">
                <a:solidFill>
                  <a:schemeClr val="bg2">
                    <a:lumMod val="75000"/>
                  </a:schemeClr>
                </a:solidFill>
              </a:rPr>
              <a:t>Для успешного взаимодействия необходима готовность к наставническому взаимодействию</a:t>
            </a:r>
            <a:endParaRPr lang="ru-RU" sz="1800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782084" y="1523607"/>
            <a:ext cx="3346704" cy="53724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1600" dirty="0" smtClean="0"/>
              <a:t>Для наставника: </a:t>
            </a:r>
          </a:p>
          <a:p>
            <a:endParaRPr lang="ru-RU" sz="1600" dirty="0"/>
          </a:p>
        </p:txBody>
      </p:sp>
      <p:sp>
        <p:nvSpPr>
          <p:cNvPr id="4" name="Объект 3"/>
          <p:cNvSpPr>
            <a:spLocks noGrp="1"/>
          </p:cNvSpPr>
          <p:nvPr>
            <p:ph sz="quarter" idx="14"/>
          </p:nvPr>
        </p:nvSpPr>
        <p:spPr>
          <a:xfrm>
            <a:off x="4919446" y="1628800"/>
            <a:ext cx="3346704" cy="321216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ru-RU" sz="1600" dirty="0" smtClean="0"/>
              <a:t>Для подопечного: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4" r="4236" b="52874"/>
          <a:stretch/>
        </p:blipFill>
        <p:spPr bwMode="auto">
          <a:xfrm>
            <a:off x="1187624" y="2060848"/>
            <a:ext cx="2535625" cy="3578101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0522" y="2060848"/>
            <a:ext cx="2584553" cy="3658345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</p:pic>
      <p:sp>
        <p:nvSpPr>
          <p:cNvPr id="5" name="TextBox 4"/>
          <p:cNvSpPr txBox="1"/>
          <p:nvPr/>
        </p:nvSpPr>
        <p:spPr>
          <a:xfrm>
            <a:off x="539552" y="5805264"/>
            <a:ext cx="39604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i="1" dirty="0"/>
              <a:t>ориентация на работу с людьми и саморазвитие, ответственность, адаптивность, открытость новым </a:t>
            </a:r>
            <a:r>
              <a:rPr lang="ru-RU" sz="1600" i="1" dirty="0" smtClean="0"/>
              <a:t>идеям</a:t>
            </a:r>
            <a:endParaRPr lang="ru-RU" sz="1600" i="1" dirty="0"/>
          </a:p>
        </p:txBody>
      </p:sp>
      <p:sp>
        <p:nvSpPr>
          <p:cNvPr id="6" name="TextBox 5"/>
          <p:cNvSpPr txBox="1"/>
          <p:nvPr/>
        </p:nvSpPr>
        <p:spPr>
          <a:xfrm>
            <a:off x="5300522" y="5805264"/>
            <a:ext cx="27998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i="1" dirty="0"/>
              <a:t>ориентация на развитие, открытость новым </a:t>
            </a:r>
            <a:r>
              <a:rPr lang="ru-RU" sz="1600" i="1" dirty="0" smtClean="0"/>
              <a:t>идеям</a:t>
            </a:r>
            <a:endParaRPr lang="ru-RU" sz="1600" i="1" dirty="0"/>
          </a:p>
        </p:txBody>
      </p:sp>
    </p:spTree>
    <p:extLst>
      <p:ext uri="{BB962C8B-B14F-4D97-AF65-F5344CB8AC3E}">
        <p14:creationId xmlns:p14="http://schemas.microsoft.com/office/powerpoint/2010/main" val="1909504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116632"/>
            <a:ext cx="7694240" cy="129614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800" dirty="0" smtClean="0">
                <a:solidFill>
                  <a:schemeClr val="bg2">
                    <a:lumMod val="75000"/>
                  </a:schemeClr>
                </a:solidFill>
              </a:rPr>
              <a:t>Цель деятельности наставника: </a:t>
            </a:r>
            <a:br>
              <a:rPr lang="ru-RU" sz="1800" dirty="0" smtClean="0">
                <a:solidFill>
                  <a:schemeClr val="bg2">
                    <a:lumMod val="75000"/>
                  </a:schemeClr>
                </a:solidFill>
              </a:rPr>
            </a:br>
            <a:r>
              <a:rPr lang="ru-RU" sz="1800" dirty="0" smtClean="0">
                <a:solidFill>
                  <a:schemeClr val="bg2">
                    <a:lumMod val="75000"/>
                  </a:schemeClr>
                </a:solidFill>
              </a:rPr>
              <a:t>создание условий благоприятных для становления будущего специалиста</a:t>
            </a:r>
            <a:endParaRPr lang="ru-RU" sz="1800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611560" y="1052736"/>
            <a:ext cx="3346704" cy="3474720"/>
          </a:xfrm>
        </p:spPr>
        <p:txBody>
          <a:bodyPr>
            <a:normAutofit lnSpcReduction="10000"/>
          </a:bodyPr>
          <a:lstStyle/>
          <a:p>
            <a:pPr marL="45720" indent="0" algn="ctr">
              <a:buNone/>
            </a:pPr>
            <a:r>
              <a:rPr lang="ru-RU" sz="1600" b="1" u="sng" dirty="0" smtClean="0"/>
              <a:t>Задачи:</a:t>
            </a:r>
            <a:r>
              <a:rPr lang="ru-RU" sz="1600" dirty="0" smtClean="0"/>
              <a:t/>
            </a:r>
            <a:br>
              <a:rPr lang="ru-RU" sz="1600" dirty="0" smtClean="0"/>
            </a:br>
            <a:endParaRPr lang="ru-RU" sz="1600" dirty="0" smtClean="0"/>
          </a:p>
          <a:p>
            <a:pPr>
              <a:buFont typeface="Wingdings" pitchFamily="2" charset="2"/>
              <a:buChar char="Ø"/>
            </a:pPr>
            <a:r>
              <a:rPr lang="ru-RU" sz="1600" dirty="0" smtClean="0"/>
              <a:t>Формирование мотивации студентов к профессиональному росту и развитию</a:t>
            </a:r>
          </a:p>
          <a:p>
            <a:pPr>
              <a:buFont typeface="Wingdings" pitchFamily="2" charset="2"/>
              <a:buChar char="Ø"/>
            </a:pPr>
            <a:r>
              <a:rPr lang="ru-RU" sz="1600" dirty="0" smtClean="0"/>
              <a:t>Формирование активной гражданской позиции</a:t>
            </a:r>
          </a:p>
          <a:p>
            <a:pPr>
              <a:buFont typeface="Wingdings" pitchFamily="2" charset="2"/>
              <a:buChar char="Ø"/>
            </a:pPr>
            <a:r>
              <a:rPr lang="ru-RU" sz="1600" dirty="0" smtClean="0"/>
              <a:t>Формирование профессионально личностных качеств</a:t>
            </a:r>
          </a:p>
          <a:p>
            <a:pPr>
              <a:buFont typeface="Wingdings" pitchFamily="2" charset="2"/>
              <a:buChar char="Ø"/>
            </a:pPr>
            <a:r>
              <a:rPr lang="ru-RU" sz="1600" dirty="0" smtClean="0"/>
              <a:t>Предоставление возможности для самореализации</a:t>
            </a:r>
            <a:endParaRPr lang="ru-RU" sz="1600" dirty="0"/>
          </a:p>
        </p:txBody>
      </p:sp>
      <p:sp>
        <p:nvSpPr>
          <p:cNvPr id="4" name="Объект 3"/>
          <p:cNvSpPr>
            <a:spLocks noGrp="1"/>
          </p:cNvSpPr>
          <p:nvPr>
            <p:ph sz="quarter" idx="14"/>
          </p:nvPr>
        </p:nvSpPr>
        <p:spPr>
          <a:xfrm>
            <a:off x="485292" y="5013176"/>
            <a:ext cx="6480720" cy="1656184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sz="1400" dirty="0" smtClean="0"/>
              <a:t>Форма взаимодействия наставничества:</a:t>
            </a:r>
          </a:p>
          <a:p>
            <a:pPr marL="0" indent="0">
              <a:buNone/>
            </a:pPr>
            <a:r>
              <a:rPr lang="ru-RU" sz="1400" b="1" dirty="0" smtClean="0"/>
              <a:t>ПЕДАГОГ – СТУДЕНТ</a:t>
            </a:r>
          </a:p>
          <a:p>
            <a:pPr marL="0" indent="0">
              <a:buNone/>
            </a:pPr>
            <a:r>
              <a:rPr lang="ru-RU" sz="1400" dirty="0" smtClean="0"/>
              <a:t>Сроки проведения программы (краткосрочные)</a:t>
            </a:r>
          </a:p>
          <a:p>
            <a:pPr marL="0" indent="0">
              <a:buNone/>
            </a:pPr>
            <a:r>
              <a:rPr lang="ru-RU" sz="1400" dirty="0" smtClean="0"/>
              <a:t>1 курс (1 учебный год)</a:t>
            </a:r>
          </a:p>
          <a:p>
            <a:pPr marL="0" indent="0">
              <a:buNone/>
            </a:pPr>
            <a:r>
              <a:rPr lang="ru-RU" sz="1400" dirty="0" smtClean="0"/>
              <a:t>Наставничество ведется по общеобразовательным дисциплинам: </a:t>
            </a:r>
          </a:p>
          <a:p>
            <a:pPr marL="0" indent="0">
              <a:buNone/>
            </a:pPr>
            <a:r>
              <a:rPr lang="ru-RU" sz="1400" b="1" dirty="0" smtClean="0"/>
              <a:t>Физика и Астрономия</a:t>
            </a:r>
          </a:p>
          <a:p>
            <a:pPr marL="0" indent="0">
              <a:buNone/>
            </a:pPr>
            <a:endParaRPr lang="ru-RU" sz="1400" dirty="0"/>
          </a:p>
        </p:txBody>
      </p:sp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1484784"/>
            <a:ext cx="3552395" cy="2664296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6718" y="4437112"/>
            <a:ext cx="2915816" cy="1943118"/>
          </a:xfrm>
          <a:prstGeom prst="rect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1985158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0" name="Прямая со стрелкой 29"/>
          <p:cNvCxnSpPr/>
          <p:nvPr/>
        </p:nvCxnSpPr>
        <p:spPr>
          <a:xfrm>
            <a:off x="5220072" y="1772816"/>
            <a:ext cx="144016" cy="269279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4" name="Прямая со стрелкой 1023"/>
          <p:cNvCxnSpPr>
            <a:stCxn id="5" idx="2"/>
            <a:endCxn id="1027" idx="0"/>
          </p:cNvCxnSpPr>
          <p:nvPr/>
        </p:nvCxnSpPr>
        <p:spPr>
          <a:xfrm>
            <a:off x="4499992" y="1772816"/>
            <a:ext cx="71215" cy="175850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4" name="Прямая со стрелкой 1033"/>
          <p:cNvCxnSpPr>
            <a:stCxn id="5" idx="2"/>
          </p:cNvCxnSpPr>
          <p:nvPr/>
        </p:nvCxnSpPr>
        <p:spPr>
          <a:xfrm flipH="1">
            <a:off x="4116759" y="1772816"/>
            <a:ext cx="383233" cy="387444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 стрелкой 27"/>
          <p:cNvCxnSpPr/>
          <p:nvPr/>
        </p:nvCxnSpPr>
        <p:spPr>
          <a:xfrm flipH="1">
            <a:off x="3563888" y="1772816"/>
            <a:ext cx="144016" cy="269279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Прямоугольник 4"/>
          <p:cNvSpPr/>
          <p:nvPr/>
        </p:nvSpPr>
        <p:spPr>
          <a:xfrm>
            <a:off x="2915816" y="692696"/>
            <a:ext cx="3168352" cy="10801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179512" y="2492896"/>
            <a:ext cx="2376264" cy="72008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7166" y="2449308"/>
            <a:ext cx="2401887" cy="744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0263" y="3531321"/>
            <a:ext cx="2401887" cy="744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4465612"/>
            <a:ext cx="2401887" cy="744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4550" y="3378201"/>
            <a:ext cx="2401887" cy="744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1750" y="2468439"/>
            <a:ext cx="2401887" cy="744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1759" y="5647263"/>
            <a:ext cx="2401887" cy="744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872" y="4465612"/>
            <a:ext cx="2401887" cy="744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378201"/>
            <a:ext cx="2401887" cy="744537"/>
          </a:xfrm>
          <a:prstGeom prst="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pic>
      <p:sp>
        <p:nvSpPr>
          <p:cNvPr id="7" name="TextBox 6"/>
          <p:cNvSpPr txBox="1"/>
          <p:nvPr/>
        </p:nvSpPr>
        <p:spPr>
          <a:xfrm>
            <a:off x="3203848" y="908720"/>
            <a:ext cx="23762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Функции наставника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95536" y="2636912"/>
            <a:ext cx="2016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Воспитательная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3563888" y="2636912"/>
            <a:ext cx="2016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Развивающая</a:t>
            </a:r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6588224" y="2636912"/>
            <a:ext cx="2016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Управленческая</a:t>
            </a: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3563888" y="5647263"/>
            <a:ext cx="20162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Педагогическое </a:t>
            </a:r>
          </a:p>
          <a:p>
            <a:r>
              <a:rPr lang="ru-RU" dirty="0" smtClean="0"/>
              <a:t>сопровождение</a:t>
            </a:r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788272" y="3534257"/>
            <a:ext cx="18532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Диагностическая</a:t>
            </a:r>
            <a:endParaRPr lang="ru-RU" dirty="0"/>
          </a:p>
        </p:txBody>
      </p:sp>
      <p:sp>
        <p:nvSpPr>
          <p:cNvPr id="13" name="TextBox 12"/>
          <p:cNvSpPr txBox="1"/>
          <p:nvPr/>
        </p:nvSpPr>
        <p:spPr>
          <a:xfrm>
            <a:off x="3370263" y="3715987"/>
            <a:ext cx="22090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Проектировочная</a:t>
            </a:r>
            <a:endParaRPr lang="ru-RU" dirty="0"/>
          </a:p>
        </p:txBody>
      </p:sp>
      <p:sp>
        <p:nvSpPr>
          <p:cNvPr id="14" name="TextBox 13"/>
          <p:cNvSpPr txBox="1"/>
          <p:nvPr/>
        </p:nvSpPr>
        <p:spPr>
          <a:xfrm>
            <a:off x="6084168" y="3531321"/>
            <a:ext cx="2088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Организационная</a:t>
            </a:r>
            <a:endParaRPr lang="ru-RU" dirty="0"/>
          </a:p>
        </p:txBody>
      </p:sp>
      <p:sp>
        <p:nvSpPr>
          <p:cNvPr id="15" name="TextBox 14"/>
          <p:cNvSpPr txBox="1"/>
          <p:nvPr/>
        </p:nvSpPr>
        <p:spPr>
          <a:xfrm>
            <a:off x="1812503" y="4581128"/>
            <a:ext cx="21834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Аналитическая</a:t>
            </a:r>
            <a:endParaRPr lang="ru-RU" dirty="0"/>
          </a:p>
        </p:txBody>
      </p:sp>
      <p:sp>
        <p:nvSpPr>
          <p:cNvPr id="16" name="TextBox 15"/>
          <p:cNvSpPr txBox="1"/>
          <p:nvPr/>
        </p:nvSpPr>
        <p:spPr>
          <a:xfrm>
            <a:off x="4572000" y="4581128"/>
            <a:ext cx="23298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Координационная</a:t>
            </a:r>
            <a:endParaRPr lang="ru-RU" dirty="0"/>
          </a:p>
        </p:txBody>
      </p:sp>
      <p:cxnSp>
        <p:nvCxnSpPr>
          <p:cNvPr id="18" name="Прямая со стрелкой 17"/>
          <p:cNvCxnSpPr/>
          <p:nvPr/>
        </p:nvCxnSpPr>
        <p:spPr>
          <a:xfrm flipH="1">
            <a:off x="2555776" y="1772816"/>
            <a:ext cx="348443" cy="67649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>
            <a:off x="6084168" y="1772816"/>
            <a:ext cx="297582" cy="67649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>
            <a:stCxn id="5" idx="2"/>
            <a:endCxn id="1026" idx="0"/>
          </p:cNvCxnSpPr>
          <p:nvPr/>
        </p:nvCxnSpPr>
        <p:spPr>
          <a:xfrm flipH="1">
            <a:off x="4478110" y="1772816"/>
            <a:ext cx="21882" cy="67649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 стрелкой 23"/>
          <p:cNvCxnSpPr/>
          <p:nvPr/>
        </p:nvCxnSpPr>
        <p:spPr>
          <a:xfrm flipH="1">
            <a:off x="3013447" y="1772816"/>
            <a:ext cx="190401" cy="160538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 стрелкой 25"/>
          <p:cNvCxnSpPr/>
          <p:nvPr/>
        </p:nvCxnSpPr>
        <p:spPr>
          <a:xfrm>
            <a:off x="5736939" y="1772816"/>
            <a:ext cx="187611" cy="160538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1869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кругленный прямоугольник 7"/>
          <p:cNvSpPr/>
          <p:nvPr/>
        </p:nvSpPr>
        <p:spPr>
          <a:xfrm>
            <a:off x="251520" y="1556792"/>
            <a:ext cx="4896544" cy="4536504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971600" y="404664"/>
            <a:ext cx="7200800" cy="936104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23728" y="643254"/>
            <a:ext cx="5360383" cy="45892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1800" b="1" i="1" dirty="0" smtClean="0">
                <a:solidFill>
                  <a:schemeClr val="bg1"/>
                </a:solidFill>
              </a:rPr>
              <a:t>Направление деятельности наставника</a:t>
            </a:r>
            <a:endParaRPr lang="ru-RU" sz="1800" b="1" i="1" dirty="0">
              <a:solidFill>
                <a:schemeClr val="bg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611560" y="2096812"/>
            <a:ext cx="3346704" cy="3474720"/>
          </a:xfrm>
        </p:spPr>
        <p:txBody>
          <a:bodyPr>
            <a:normAutofit fontScale="77500" lnSpcReduction="20000"/>
          </a:bodyPr>
          <a:lstStyle/>
          <a:p>
            <a:endParaRPr lang="ru-RU" sz="1800" dirty="0" smtClean="0"/>
          </a:p>
          <a:p>
            <a:pPr>
              <a:buFont typeface="Wingdings" pitchFamily="2" charset="2"/>
              <a:buChar char="Ø"/>
            </a:pPr>
            <a:r>
              <a:rPr lang="ru-RU" sz="1800" b="1" dirty="0" smtClean="0">
                <a:solidFill>
                  <a:schemeClr val="tx1"/>
                </a:solidFill>
              </a:rPr>
              <a:t>Осознание студентом индивидуальных особенностей</a:t>
            </a:r>
          </a:p>
          <a:p>
            <a:pPr>
              <a:buFont typeface="Wingdings" pitchFamily="2" charset="2"/>
              <a:buChar char="Ø"/>
            </a:pPr>
            <a:r>
              <a:rPr lang="ru-RU" sz="1800" b="1" dirty="0" smtClean="0">
                <a:solidFill>
                  <a:schemeClr val="tx1"/>
                </a:solidFill>
              </a:rPr>
              <a:t>Оказание помощи в адаптации к новым условиям</a:t>
            </a:r>
          </a:p>
          <a:p>
            <a:pPr>
              <a:buFont typeface="Wingdings" pitchFamily="2" charset="2"/>
              <a:buChar char="Ø"/>
            </a:pPr>
            <a:r>
              <a:rPr lang="ru-RU" sz="1800" b="1" dirty="0" smtClean="0">
                <a:solidFill>
                  <a:schemeClr val="tx1"/>
                </a:solidFill>
              </a:rPr>
              <a:t>Объективный анализ деятельности</a:t>
            </a:r>
          </a:p>
          <a:p>
            <a:pPr>
              <a:buFont typeface="Wingdings" pitchFamily="2" charset="2"/>
              <a:buChar char="Ø"/>
            </a:pPr>
            <a:r>
              <a:rPr lang="ru-RU" sz="1800" b="1" dirty="0" smtClean="0">
                <a:solidFill>
                  <a:schemeClr val="tx1"/>
                </a:solidFill>
              </a:rPr>
              <a:t>Развитие творческих способностей</a:t>
            </a:r>
          </a:p>
          <a:p>
            <a:pPr>
              <a:buFont typeface="Wingdings" pitchFamily="2" charset="2"/>
              <a:buChar char="Ø"/>
            </a:pPr>
            <a:r>
              <a:rPr lang="ru-RU" sz="1800" b="1" dirty="0" smtClean="0">
                <a:solidFill>
                  <a:schemeClr val="tx1"/>
                </a:solidFill>
              </a:rPr>
              <a:t>Привлечение в культурно массовой, общественной работе</a:t>
            </a:r>
          </a:p>
          <a:p>
            <a:pPr>
              <a:buFont typeface="Wingdings" pitchFamily="2" charset="2"/>
              <a:buChar char="Ø"/>
            </a:pPr>
            <a:r>
              <a:rPr lang="ru-RU" sz="1800" b="1" dirty="0" smtClean="0">
                <a:solidFill>
                  <a:schemeClr val="tx1"/>
                </a:solidFill>
              </a:rPr>
              <a:t>Контроль текущей успеваемости</a:t>
            </a:r>
          </a:p>
          <a:p>
            <a:pPr>
              <a:buFont typeface="Wingdings" pitchFamily="2" charset="2"/>
              <a:buChar char="Ø"/>
            </a:pPr>
            <a:r>
              <a:rPr lang="ru-RU" sz="1800" b="1" dirty="0" smtClean="0">
                <a:solidFill>
                  <a:schemeClr val="tx1"/>
                </a:solidFill>
              </a:rPr>
              <a:t>Формирование у студента готовности к социальной самозащите</a:t>
            </a:r>
          </a:p>
          <a:p>
            <a:endParaRPr lang="ru-RU" sz="1800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52120" y="1484784"/>
            <a:ext cx="3346450" cy="2509837"/>
          </a:xfrm>
          <a:prstGeom prst="rect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</p:pic>
      <p:pic>
        <p:nvPicPr>
          <p:cNvPr id="5124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20601" r="-1760" b="33367"/>
          <a:stretch/>
        </p:blipFill>
        <p:spPr bwMode="auto">
          <a:xfrm>
            <a:off x="5292080" y="3645024"/>
            <a:ext cx="3512515" cy="2827109"/>
          </a:xfrm>
          <a:prstGeom prst="rect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4049185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4804079" y="1844824"/>
            <a:ext cx="3384376" cy="4392488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467544" y="1844824"/>
            <a:ext cx="3528392" cy="4392488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4804079" y="890718"/>
            <a:ext cx="3384376" cy="810090"/>
          </a:xfrm>
          <a:prstGeom prst="round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467544" y="890718"/>
            <a:ext cx="3528392" cy="810090"/>
          </a:xfrm>
          <a:prstGeom prst="round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0476" y="1087021"/>
            <a:ext cx="3102527" cy="364902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1800" b="0" dirty="0" smtClean="0">
                <a:solidFill>
                  <a:schemeClr val="bg1"/>
                </a:solidFill>
              </a:rPr>
              <a:t>Результаты деятельности наставника</a:t>
            </a:r>
            <a:br>
              <a:rPr lang="ru-RU" sz="1800" b="0" dirty="0" smtClean="0">
                <a:solidFill>
                  <a:schemeClr val="bg1"/>
                </a:solidFill>
              </a:rPr>
            </a:br>
            <a:endParaRPr lang="ru-RU" sz="1800" b="0" dirty="0">
              <a:solidFill>
                <a:schemeClr val="bg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649232" y="1844824"/>
            <a:ext cx="3346704" cy="4176464"/>
          </a:xfrm>
        </p:spPr>
        <p:txBody>
          <a:bodyPr>
            <a:normAutofit fontScale="85000" lnSpcReduction="20000"/>
          </a:bodyPr>
          <a:lstStyle/>
          <a:p>
            <a:pPr>
              <a:buFont typeface="Arial" pitchFamily="34" charset="0"/>
              <a:buChar char="•"/>
            </a:pPr>
            <a:endParaRPr lang="ru-RU" sz="2100" dirty="0" smtClean="0">
              <a:solidFill>
                <a:schemeClr val="bg1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ru-RU" sz="2100" dirty="0" smtClean="0">
                <a:solidFill>
                  <a:schemeClr val="bg1"/>
                </a:solidFill>
              </a:rPr>
              <a:t>Повышение академической успеваемости</a:t>
            </a:r>
          </a:p>
          <a:p>
            <a:pPr>
              <a:buFont typeface="Arial" pitchFamily="34" charset="0"/>
              <a:buChar char="•"/>
            </a:pPr>
            <a:r>
              <a:rPr lang="ru-RU" sz="2100" dirty="0" smtClean="0">
                <a:solidFill>
                  <a:schemeClr val="bg1"/>
                </a:solidFill>
              </a:rPr>
              <a:t>Самостоятельности</a:t>
            </a:r>
          </a:p>
          <a:p>
            <a:pPr>
              <a:buFont typeface="Arial" pitchFamily="34" charset="0"/>
              <a:buChar char="•"/>
            </a:pPr>
            <a:r>
              <a:rPr lang="ru-RU" sz="2100" dirty="0" err="1" smtClean="0">
                <a:solidFill>
                  <a:schemeClr val="bg1"/>
                </a:solidFill>
              </a:rPr>
              <a:t>Самопрезентация</a:t>
            </a:r>
            <a:r>
              <a:rPr lang="ru-RU" sz="2100" dirty="0" smtClean="0">
                <a:solidFill>
                  <a:schemeClr val="bg1"/>
                </a:solidFill>
              </a:rPr>
              <a:t> </a:t>
            </a:r>
          </a:p>
          <a:p>
            <a:pPr>
              <a:buFont typeface="Arial" pitchFamily="34" charset="0"/>
              <a:buChar char="•"/>
            </a:pPr>
            <a:r>
              <a:rPr lang="ru-RU" sz="2100" dirty="0" smtClean="0">
                <a:solidFill>
                  <a:schemeClr val="bg1"/>
                </a:solidFill>
              </a:rPr>
              <a:t>Преодоление стресса, получение эмоциональной поддержки</a:t>
            </a:r>
          </a:p>
          <a:p>
            <a:pPr>
              <a:buFont typeface="Arial" pitchFamily="34" charset="0"/>
              <a:buChar char="•"/>
            </a:pPr>
            <a:r>
              <a:rPr lang="ru-RU" sz="2100" dirty="0" smtClean="0">
                <a:solidFill>
                  <a:schemeClr val="bg1"/>
                </a:solidFill>
              </a:rPr>
              <a:t>Формирование положительной мотивации и стремления к развитию и реализации потенциала</a:t>
            </a:r>
          </a:p>
          <a:p>
            <a:pPr>
              <a:buFont typeface="Arial" pitchFamily="34" charset="0"/>
              <a:buChar char="•"/>
            </a:pPr>
            <a:r>
              <a:rPr lang="ru-RU" sz="2100" dirty="0" smtClean="0">
                <a:solidFill>
                  <a:schemeClr val="bg1"/>
                </a:solidFill>
              </a:rPr>
              <a:t>Повышение уровня профессиональной компетентности</a:t>
            </a:r>
          </a:p>
          <a:p>
            <a:pPr>
              <a:buFont typeface="Arial" pitchFamily="34" charset="0"/>
              <a:buChar char="•"/>
            </a:pPr>
            <a:endParaRPr lang="ru-RU" sz="1400" dirty="0">
              <a:solidFill>
                <a:schemeClr val="bg1"/>
              </a:solidFill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4857720"/>
          </a:xfrm>
        </p:spPr>
        <p:txBody>
          <a:bodyPr>
            <a:normAutofit fontScale="92500" lnSpcReduction="10000"/>
          </a:bodyPr>
          <a:lstStyle/>
          <a:p>
            <a:endParaRPr lang="ru-RU" sz="1400" dirty="0" smtClean="0"/>
          </a:p>
          <a:p>
            <a:pPr marL="45720" indent="0" algn="ctr">
              <a:buNone/>
            </a:pPr>
            <a:r>
              <a:rPr lang="ru-RU" sz="1800" b="1" dirty="0" smtClean="0">
                <a:solidFill>
                  <a:schemeClr val="bg1"/>
                </a:solidFill>
              </a:rPr>
              <a:t>Методы деятельности наставника</a:t>
            </a:r>
          </a:p>
          <a:p>
            <a:endParaRPr lang="ru-RU" sz="1400" dirty="0" smtClean="0"/>
          </a:p>
          <a:p>
            <a:endParaRPr lang="ru-RU" sz="1400" dirty="0"/>
          </a:p>
          <a:p>
            <a:pPr>
              <a:buFont typeface="Arial" pitchFamily="34" charset="0"/>
              <a:buChar char="•"/>
            </a:pPr>
            <a:r>
              <a:rPr lang="ru-RU" sz="1900" dirty="0" smtClean="0">
                <a:solidFill>
                  <a:schemeClr val="bg1"/>
                </a:solidFill>
              </a:rPr>
              <a:t>Интерактивные</a:t>
            </a:r>
          </a:p>
          <a:p>
            <a:pPr>
              <a:buFont typeface="Arial" pitchFamily="34" charset="0"/>
              <a:buChar char="•"/>
            </a:pPr>
            <a:r>
              <a:rPr lang="ru-RU" sz="1900" dirty="0" smtClean="0">
                <a:solidFill>
                  <a:schemeClr val="bg1"/>
                </a:solidFill>
              </a:rPr>
              <a:t>Проблемные и проектные</a:t>
            </a:r>
          </a:p>
          <a:p>
            <a:pPr>
              <a:buFont typeface="Arial" pitchFamily="34" charset="0"/>
              <a:buChar char="•"/>
            </a:pPr>
            <a:r>
              <a:rPr lang="ru-RU" sz="1900" dirty="0" smtClean="0">
                <a:solidFill>
                  <a:schemeClr val="bg1"/>
                </a:solidFill>
              </a:rPr>
              <a:t>Мастер-класс</a:t>
            </a:r>
          </a:p>
          <a:p>
            <a:pPr>
              <a:buFont typeface="Arial" pitchFamily="34" charset="0"/>
              <a:buChar char="•"/>
            </a:pPr>
            <a:r>
              <a:rPr lang="ru-RU" sz="1900" dirty="0" smtClean="0">
                <a:solidFill>
                  <a:schemeClr val="bg1"/>
                </a:solidFill>
              </a:rPr>
              <a:t>Наблюдение и анализ деятельности наставника</a:t>
            </a:r>
          </a:p>
          <a:p>
            <a:pPr>
              <a:buFont typeface="Arial" pitchFamily="34" charset="0"/>
              <a:buChar char="•"/>
            </a:pPr>
            <a:r>
              <a:rPr lang="ru-RU" sz="1900" dirty="0" smtClean="0">
                <a:solidFill>
                  <a:schemeClr val="bg1"/>
                </a:solidFill>
              </a:rPr>
              <a:t>Персонализированная имитация</a:t>
            </a:r>
          </a:p>
          <a:p>
            <a:pPr>
              <a:buFont typeface="Arial" pitchFamily="34" charset="0"/>
              <a:buChar char="•"/>
            </a:pPr>
            <a:r>
              <a:rPr lang="ru-RU" sz="1900" dirty="0" smtClean="0">
                <a:solidFill>
                  <a:schemeClr val="bg1"/>
                </a:solidFill>
              </a:rPr>
              <a:t>Анализ практических ситуаций</a:t>
            </a:r>
          </a:p>
          <a:p>
            <a:pPr>
              <a:buFont typeface="Arial" pitchFamily="34" charset="0"/>
              <a:buChar char="•"/>
            </a:pPr>
            <a:r>
              <a:rPr lang="ru-RU" sz="1900" dirty="0" smtClean="0">
                <a:solidFill>
                  <a:schemeClr val="bg1"/>
                </a:solidFill>
              </a:rPr>
              <a:t>Рефлексия и анализ деятельности подопечного</a:t>
            </a:r>
            <a:endParaRPr lang="ru-RU" sz="19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3740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1400" dirty="0" smtClean="0"/>
              <a:t>План работы</a:t>
            </a:r>
            <a:endParaRPr lang="ru-RU" sz="1400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2401580557"/>
              </p:ext>
            </p:extLst>
          </p:nvPr>
        </p:nvGraphicFramePr>
        <p:xfrm>
          <a:off x="179512" y="158300"/>
          <a:ext cx="8784976" cy="62246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6244"/>
                <a:gridCol w="2196244"/>
                <a:gridCol w="2196244"/>
                <a:gridCol w="2196244"/>
              </a:tblGrid>
              <a:tr h="555356"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Этап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Сроки реализации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Методы деятельности 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Результат</a:t>
                      </a:r>
                      <a:endParaRPr lang="ru-RU" sz="1100" dirty="0"/>
                    </a:p>
                  </a:txBody>
                  <a:tcPr/>
                </a:tc>
              </a:tr>
              <a:tr h="329884"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Знакомство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сентябрь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Само презентация преподавателя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Выбор наставника</a:t>
                      </a:r>
                      <a:endParaRPr lang="ru-RU" sz="1100" dirty="0"/>
                    </a:p>
                  </a:txBody>
                  <a:tcPr/>
                </a:tc>
              </a:tr>
              <a:tr h="589078"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Пробная рабочая встреча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октябрь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Анализ</a:t>
                      </a:r>
                      <a:r>
                        <a:rPr lang="ru-RU" sz="1100" baseline="0" dirty="0" smtClean="0"/>
                        <a:t> ЗУН студента, личностных характеристик разработка совместного плана развития студента  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План</a:t>
                      </a:r>
                      <a:r>
                        <a:rPr lang="ru-RU" sz="1100" baseline="0" dirty="0" smtClean="0"/>
                        <a:t> развития студента</a:t>
                      </a:r>
                      <a:endParaRPr lang="ru-RU" sz="1100" dirty="0"/>
                    </a:p>
                  </a:txBody>
                  <a:tcPr/>
                </a:tc>
              </a:tr>
              <a:tr h="329884"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Планирование основного процесса</a:t>
                      </a:r>
                      <a:r>
                        <a:rPr lang="ru-RU" sz="1100" baseline="0" dirty="0" smtClean="0"/>
                        <a:t> работы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ноябрь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Интерактивные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Выбор</a:t>
                      </a:r>
                      <a:r>
                        <a:rPr lang="ru-RU" sz="1100" baseline="0" dirty="0" smtClean="0"/>
                        <a:t> форм работы и методов взаимодействия</a:t>
                      </a:r>
                      <a:endParaRPr lang="ru-RU" sz="1100" dirty="0"/>
                    </a:p>
                  </a:txBody>
                  <a:tcPr/>
                </a:tc>
              </a:tr>
              <a:tr h="1496259"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Совместная работа наставника и наставляемого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Декабрь-март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Универсальные( беседа, дискуссия,  консультация, анкетирование, работа над проектом по предмету)</a:t>
                      </a:r>
                    </a:p>
                    <a:p>
                      <a:r>
                        <a:rPr lang="ru-RU" sz="1100" dirty="0" smtClean="0"/>
                        <a:t>Организация</a:t>
                      </a:r>
                      <a:r>
                        <a:rPr lang="ru-RU" sz="1100" baseline="0" dirty="0" smtClean="0"/>
                        <a:t> взаимодействия со сторонними объектами, необходимыми для успешной реализации выбранных ранее проектов. Тайм-менеджмент.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Проекты по физике, астрономии</a:t>
                      </a:r>
                    </a:p>
                    <a:p>
                      <a:endParaRPr lang="ru-RU" sz="1100" dirty="0"/>
                    </a:p>
                  </a:txBody>
                  <a:tcPr/>
                </a:tc>
              </a:tr>
              <a:tr h="718676"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Завершение взаимодействия между</a:t>
                      </a:r>
                      <a:r>
                        <a:rPr lang="ru-RU" sz="1100" baseline="0" dirty="0" smtClean="0"/>
                        <a:t> наставником  и  наставляемым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Апрель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Участие в профессиональных конкурсах, олимпиадах. Координация деятельности студента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Участие</a:t>
                      </a:r>
                      <a:r>
                        <a:rPr lang="ru-RU" sz="1100" baseline="0" dirty="0" smtClean="0"/>
                        <a:t> в конкурсах, олимпиадах</a:t>
                      </a:r>
                      <a:endParaRPr lang="ru-RU" sz="1100" dirty="0"/>
                    </a:p>
                  </a:txBody>
                  <a:tcPr/>
                </a:tc>
              </a:tr>
              <a:tr h="718676"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Подведение итогов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май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Персонализированная</a:t>
                      </a:r>
                      <a:r>
                        <a:rPr lang="ru-RU" sz="1100" baseline="0" dirty="0" smtClean="0"/>
                        <a:t> имитация, анкетирование, анализ взаимодействия, вычленение сильных и слабых сторон. 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Обратная связь в виде опрос-листа. Корректировка деятельности наставника.</a:t>
                      </a:r>
                      <a:endParaRPr lang="ru-RU" sz="1100" dirty="0"/>
                    </a:p>
                  </a:txBody>
                  <a:tcPr/>
                </a:tc>
              </a:tr>
              <a:tr h="589078"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Популяризация практик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июнь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Распространение</a:t>
                      </a:r>
                      <a:r>
                        <a:rPr lang="ru-RU" sz="1100" baseline="0" dirty="0" smtClean="0"/>
                        <a:t> опыта наставничества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Публикации</a:t>
                      </a:r>
                      <a:r>
                        <a:rPr lang="ru-RU" sz="1100" baseline="0" dirty="0" smtClean="0"/>
                        <a:t> на популярных сайтах и собственном печатном издании техникума «Поиск»</a:t>
                      </a:r>
                      <a:endParaRPr lang="ru-RU" sz="11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39761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кругленный прямоугольник 5"/>
          <p:cNvSpPr/>
          <p:nvPr/>
        </p:nvSpPr>
        <p:spPr>
          <a:xfrm>
            <a:off x="2483768" y="188640"/>
            <a:ext cx="4608512" cy="432048"/>
          </a:xfrm>
          <a:prstGeom prst="round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31840" y="260647"/>
            <a:ext cx="3512387" cy="47742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1400" dirty="0" err="1" smtClean="0">
                <a:solidFill>
                  <a:schemeClr val="bg1"/>
                </a:solidFill>
              </a:rPr>
              <a:t>Самопрезентация</a:t>
            </a:r>
            <a:r>
              <a:rPr lang="ru-RU" sz="1400" dirty="0" smtClean="0">
                <a:solidFill>
                  <a:schemeClr val="bg1"/>
                </a:solidFill>
              </a:rPr>
              <a:t> наставника</a:t>
            </a:r>
            <a:endParaRPr lang="ru-RU" sz="1400" dirty="0">
              <a:solidFill>
                <a:schemeClr val="bg1"/>
              </a:solidFill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821" y="842188"/>
            <a:ext cx="2340963" cy="3378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8734" y="826520"/>
            <a:ext cx="2140911" cy="3394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826520"/>
            <a:ext cx="2375099" cy="3394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826520"/>
            <a:ext cx="2263861" cy="3394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3621558"/>
            <a:ext cx="2073275" cy="2359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546" y="3789038"/>
            <a:ext cx="2773363" cy="2024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Скругленный прямоугольник 6"/>
          <p:cNvSpPr/>
          <p:nvPr/>
        </p:nvSpPr>
        <p:spPr>
          <a:xfrm>
            <a:off x="755576" y="6093296"/>
            <a:ext cx="3059757" cy="576064"/>
          </a:xfrm>
          <a:prstGeom prst="round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899592" y="6093296"/>
            <a:ext cx="27363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</a:rPr>
              <a:t>Электронный задачник «Физика»</a:t>
            </a:r>
            <a:endParaRPr lang="ru-RU" sz="1600" b="1" dirty="0">
              <a:solidFill>
                <a:schemeClr val="bg1"/>
              </a:solidFill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5021495" y="6093296"/>
            <a:ext cx="3313533" cy="544761"/>
          </a:xfrm>
          <a:prstGeom prst="round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5148064" y="6093296"/>
            <a:ext cx="30243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</a:rPr>
              <a:t>Электронное учебное пособие «Астрономия»</a:t>
            </a:r>
            <a:endParaRPr lang="ru-RU" sz="1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4110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87644" y="1124744"/>
            <a:ext cx="2924944" cy="1833384"/>
          </a:xfrm>
        </p:spPr>
        <p:txBody>
          <a:bodyPr>
            <a:normAutofit fontScale="92500" lnSpcReduction="20000"/>
          </a:bodyPr>
          <a:lstStyle/>
          <a:p>
            <a:pPr>
              <a:buBlip>
                <a:blip r:embed="rId2"/>
              </a:buBlip>
            </a:pPr>
            <a:r>
              <a:rPr lang="ru-RU" sz="1500" b="1" dirty="0" smtClean="0"/>
              <a:t>Консультация</a:t>
            </a:r>
          </a:p>
          <a:p>
            <a:pPr>
              <a:buBlip>
                <a:blip r:embed="rId2"/>
              </a:buBlip>
            </a:pPr>
            <a:r>
              <a:rPr lang="ru-RU" sz="1500" b="1" dirty="0" smtClean="0"/>
              <a:t>Общение в </a:t>
            </a:r>
            <a:r>
              <a:rPr lang="ru-RU" sz="1500" b="1" dirty="0" err="1" smtClean="0"/>
              <a:t>соцсетях</a:t>
            </a:r>
            <a:r>
              <a:rPr lang="ru-RU" sz="1500" b="1" dirty="0" smtClean="0"/>
              <a:t> 24/7</a:t>
            </a:r>
          </a:p>
          <a:p>
            <a:pPr>
              <a:buBlip>
                <a:blip r:embed="rId2"/>
              </a:buBlip>
            </a:pPr>
            <a:r>
              <a:rPr lang="ru-RU" sz="1500" b="1" dirty="0" smtClean="0"/>
              <a:t>Совместное исследование</a:t>
            </a:r>
          </a:p>
          <a:p>
            <a:pPr>
              <a:buBlip>
                <a:blip r:embed="rId2"/>
              </a:buBlip>
            </a:pPr>
            <a:r>
              <a:rPr lang="ru-RU" sz="1500" b="1" dirty="0" smtClean="0"/>
              <a:t>Общение с другими участниками </a:t>
            </a:r>
          </a:p>
          <a:p>
            <a:pPr>
              <a:buBlip>
                <a:blip r:embed="rId2"/>
              </a:buBlip>
            </a:pPr>
            <a:r>
              <a:rPr lang="ru-RU" sz="1500" b="1" dirty="0" smtClean="0"/>
              <a:t>Учебного процесса</a:t>
            </a:r>
          </a:p>
          <a:p>
            <a:pPr>
              <a:buBlip>
                <a:blip r:embed="rId2"/>
              </a:buBlip>
            </a:pPr>
            <a:r>
              <a:rPr lang="ru-RU" sz="1500" b="1" dirty="0" smtClean="0"/>
              <a:t>Тайм -менеджмент</a:t>
            </a:r>
          </a:p>
          <a:p>
            <a:endParaRPr lang="ru-RU" sz="1200" dirty="0"/>
          </a:p>
        </p:txBody>
      </p:sp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908720"/>
            <a:ext cx="3455987" cy="2536825"/>
          </a:xfrm>
          <a:prstGeom prst="rect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</p:pic>
      <p:sp>
        <p:nvSpPr>
          <p:cNvPr id="4" name="Скругленный прямоугольник 3"/>
          <p:cNvSpPr/>
          <p:nvPr/>
        </p:nvSpPr>
        <p:spPr>
          <a:xfrm>
            <a:off x="1043608" y="312475"/>
            <a:ext cx="7560840" cy="504056"/>
          </a:xfrm>
          <a:prstGeom prst="round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1259632" y="379837"/>
            <a:ext cx="70567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Выбор форм работы и взаимодействия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2387497"/>
            <a:ext cx="1872209" cy="41604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75" t="11837" r="34375" b="15814"/>
          <a:stretch/>
        </p:blipFill>
        <p:spPr bwMode="auto">
          <a:xfrm>
            <a:off x="4604098" y="3284984"/>
            <a:ext cx="2056134" cy="3290363"/>
          </a:xfrm>
          <a:prstGeom prst="rect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</p:pic>
      <p:pic>
        <p:nvPicPr>
          <p:cNvPr id="4101" name="Picture 5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" t="-125" r="841" b="32066"/>
          <a:stretch/>
        </p:blipFill>
        <p:spPr bwMode="auto">
          <a:xfrm>
            <a:off x="6825707" y="3214579"/>
            <a:ext cx="2283332" cy="3333383"/>
          </a:xfrm>
          <a:prstGeom prst="rect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</p:pic>
      <p:pic>
        <p:nvPicPr>
          <p:cNvPr id="4104" name="Picture 8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04" t="11549" r="16376" b="35882"/>
          <a:stretch/>
        </p:blipFill>
        <p:spPr bwMode="auto">
          <a:xfrm>
            <a:off x="368724" y="3230790"/>
            <a:ext cx="2178313" cy="3317172"/>
          </a:xfrm>
          <a:prstGeom prst="rect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1500646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314</TotalTime>
  <Words>547</Words>
  <Application>Microsoft Office PowerPoint</Application>
  <PresentationFormat>Экран (4:3)</PresentationFormat>
  <Paragraphs>127</Paragraphs>
  <Slides>13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Воздушный поток</vt:lpstr>
      <vt:lpstr>ОБЛАСТНОЙ КОНКУРС «ЛУЧШИЙ НАСТАВНИЧЕСКИЙ ПРОЕКТ»  Номинация : Педагог-студент</vt:lpstr>
      <vt:lpstr>Для успешного взаимодействия необходима готовность к наставническому взаимодействию</vt:lpstr>
      <vt:lpstr>Цель деятельности наставника:  создание условий благоприятных для становления будущего специалиста</vt:lpstr>
      <vt:lpstr>Презентация PowerPoint</vt:lpstr>
      <vt:lpstr>Направление деятельности наставника</vt:lpstr>
      <vt:lpstr>Результаты деятельности наставника </vt:lpstr>
      <vt:lpstr>План работы</vt:lpstr>
      <vt:lpstr>Самопрезентация наставника</vt:lpstr>
      <vt:lpstr>Презентация PowerPoint</vt:lpstr>
      <vt:lpstr>Представление итогов совместной деятельности Участие в конкурсах</vt:lpstr>
      <vt:lpstr>         Участие в конкурсах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Для успешного взаимодействия необходима готовность к наставническому взаимодействию.</dc:title>
  <dc:creator>hjytgfyxuyeiroovfps5</dc:creator>
  <cp:lastModifiedBy>hobbit</cp:lastModifiedBy>
  <cp:revision>33</cp:revision>
  <dcterms:created xsi:type="dcterms:W3CDTF">2021-12-29T15:30:48Z</dcterms:created>
  <dcterms:modified xsi:type="dcterms:W3CDTF">2021-12-29T20:58:33Z</dcterms:modified>
</cp:coreProperties>
</file>