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9" r:id="rId2"/>
    <p:sldId id="291" r:id="rId3"/>
    <p:sldId id="293" r:id="rId4"/>
    <p:sldId id="294" r:id="rId5"/>
    <p:sldId id="295" r:id="rId6"/>
    <p:sldId id="296" r:id="rId7"/>
    <p:sldId id="297" r:id="rId8"/>
    <p:sldId id="298" r:id="rId9"/>
    <p:sldId id="256" r:id="rId10"/>
    <p:sldId id="275" r:id="rId11"/>
    <p:sldId id="276" r:id="rId12"/>
    <p:sldId id="266" r:id="rId13"/>
    <p:sldId id="262" r:id="rId14"/>
    <p:sldId id="261" r:id="rId15"/>
    <p:sldId id="263" r:id="rId16"/>
    <p:sldId id="287" r:id="rId17"/>
    <p:sldId id="292" r:id="rId18"/>
    <p:sldId id="306" r:id="rId19"/>
    <p:sldId id="307" r:id="rId20"/>
    <p:sldId id="283" r:id="rId21"/>
    <p:sldId id="284" r:id="rId22"/>
    <p:sldId id="308" r:id="rId23"/>
    <p:sldId id="309" r:id="rId24"/>
    <p:sldId id="300" r:id="rId25"/>
    <p:sldId id="310" r:id="rId26"/>
    <p:sldId id="311" r:id="rId27"/>
    <p:sldId id="312" r:id="rId28"/>
    <p:sldId id="301" r:id="rId29"/>
    <p:sldId id="302" r:id="rId30"/>
    <p:sldId id="303" r:id="rId31"/>
    <p:sldId id="304" r:id="rId32"/>
    <p:sldId id="317" r:id="rId33"/>
    <p:sldId id="313" r:id="rId34"/>
    <p:sldId id="314" r:id="rId35"/>
    <p:sldId id="315" r:id="rId36"/>
    <p:sldId id="316" r:id="rId37"/>
    <p:sldId id="30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AA3"/>
    <a:srgbClr val="990000"/>
    <a:srgbClr val="FFFF99"/>
    <a:srgbClr val="CC6600"/>
    <a:srgbClr val="FFE8D1"/>
    <a:srgbClr val="FFE9A3"/>
    <a:srgbClr val="FFE285"/>
    <a:srgbClr val="FFDEBD"/>
    <a:srgbClr val="FF6600"/>
    <a:srgbClr val="CC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24" autoAdjust="0"/>
    <p:restoredTop sz="94660"/>
  </p:normalViewPr>
  <p:slideViewPr>
    <p:cSldViewPr>
      <p:cViewPr>
        <p:scale>
          <a:sx n="37" d="100"/>
          <a:sy n="37" d="100"/>
        </p:scale>
        <p:origin x="-1350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47383-FBEF-4BF9-94E0-E7F0647B83E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3_1" csCatId="accent3" phldr="1"/>
      <dgm:spPr/>
    </dgm:pt>
    <dgm:pt modelId="{E19CE45C-DD88-4283-8A50-76D8EA9F155B}">
      <dgm:prSet phldrT="[Текст]"/>
      <dgm:spPr/>
      <dgm:t>
        <a:bodyPr/>
        <a:lstStyle/>
        <a:p>
          <a:r>
            <a:rPr lang="ru-RU" dirty="0" smtClean="0"/>
            <a:t>Каменщик</a:t>
          </a:r>
          <a:endParaRPr lang="ru-RU" dirty="0"/>
        </a:p>
      </dgm:t>
    </dgm:pt>
    <dgm:pt modelId="{CFAFC7C3-4B43-4119-9872-90DB1B8D48FB}" type="parTrans" cxnId="{140657C6-C27C-490C-9A02-F2FF0EF6F312}">
      <dgm:prSet/>
      <dgm:spPr/>
      <dgm:t>
        <a:bodyPr/>
        <a:lstStyle/>
        <a:p>
          <a:endParaRPr lang="ru-RU"/>
        </a:p>
      </dgm:t>
    </dgm:pt>
    <dgm:pt modelId="{6853071A-CA64-4345-90F3-3A8EC74991C4}" type="sibTrans" cxnId="{140657C6-C27C-490C-9A02-F2FF0EF6F312}">
      <dgm:prSet/>
      <dgm:spPr/>
      <dgm:t>
        <a:bodyPr/>
        <a:lstStyle/>
        <a:p>
          <a:endParaRPr lang="ru-RU"/>
        </a:p>
      </dgm:t>
    </dgm:pt>
    <dgm:pt modelId="{1D5D48B2-13BA-465E-91EA-370B5D871131}" type="pres">
      <dgm:prSet presAssocID="{D1D47383-FBEF-4BF9-94E0-E7F0647B83E8}" presName="diagram" presStyleCnt="0">
        <dgm:presLayoutVars>
          <dgm:dir/>
        </dgm:presLayoutVars>
      </dgm:prSet>
      <dgm:spPr/>
    </dgm:pt>
    <dgm:pt modelId="{5DDB2F22-A6AE-4444-A2C5-DD6821CA52EB}" type="pres">
      <dgm:prSet presAssocID="{E19CE45C-DD88-4283-8A50-76D8EA9F155B}" presName="composite" presStyleCnt="0"/>
      <dgm:spPr/>
    </dgm:pt>
    <dgm:pt modelId="{6F50B334-24AF-4516-A5E7-FE4D302C65AE}" type="pres">
      <dgm:prSet presAssocID="{E19CE45C-DD88-4283-8A50-76D8EA9F155B}" presName="Image" presStyleLbl="bgShp" presStyleIdx="0" presStyleCnt="1" custLinFactNeighborX="-3636" custLinFactNeighborY="56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927D712C-3537-424E-B325-D38A2473D663}" type="pres">
      <dgm:prSet presAssocID="{E19CE45C-DD88-4283-8A50-76D8EA9F155B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F08AC-CFDE-40F2-9E3C-B54D8DB14048}" type="presOf" srcId="{D1D47383-FBEF-4BF9-94E0-E7F0647B83E8}" destId="{1D5D48B2-13BA-465E-91EA-370B5D871131}" srcOrd="0" destOrd="0" presId="urn:microsoft.com/office/officeart/2008/layout/BendingPictureCaption"/>
    <dgm:cxn modelId="{4791DAE1-5864-46DD-AB30-E0B927B3F1E9}" type="presOf" srcId="{E19CE45C-DD88-4283-8A50-76D8EA9F155B}" destId="{927D712C-3537-424E-B325-D38A2473D663}" srcOrd="0" destOrd="0" presId="urn:microsoft.com/office/officeart/2008/layout/BendingPictureCaption"/>
    <dgm:cxn modelId="{140657C6-C27C-490C-9A02-F2FF0EF6F312}" srcId="{D1D47383-FBEF-4BF9-94E0-E7F0647B83E8}" destId="{E19CE45C-DD88-4283-8A50-76D8EA9F155B}" srcOrd="0" destOrd="0" parTransId="{CFAFC7C3-4B43-4119-9872-90DB1B8D48FB}" sibTransId="{6853071A-CA64-4345-90F3-3A8EC74991C4}"/>
    <dgm:cxn modelId="{3C39F8CA-7ED2-46BE-8ECD-7D3C2C91F501}" type="presParOf" srcId="{1D5D48B2-13BA-465E-91EA-370B5D871131}" destId="{5DDB2F22-A6AE-4444-A2C5-DD6821CA52EB}" srcOrd="0" destOrd="0" presId="urn:microsoft.com/office/officeart/2008/layout/BendingPictureCaption"/>
    <dgm:cxn modelId="{CF8E4479-9BAF-4A59-91E7-D519ECEB7F03}" type="presParOf" srcId="{5DDB2F22-A6AE-4444-A2C5-DD6821CA52EB}" destId="{6F50B334-24AF-4516-A5E7-FE4D302C65AE}" srcOrd="0" destOrd="0" presId="urn:microsoft.com/office/officeart/2008/layout/BendingPictureCaption"/>
    <dgm:cxn modelId="{DB852BC0-54BC-4020-94BC-692DCBCA9914}" type="presParOf" srcId="{5DDB2F22-A6AE-4444-A2C5-DD6821CA52EB}" destId="{927D712C-3537-424E-B325-D38A2473D663}" srcOrd="1" destOrd="0" presId="urn:microsoft.com/office/officeart/2008/layout/BendingPictureCaption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AE0A3F-9910-4B4F-886B-203C2F0DC28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3_1" csCatId="accent3" phldr="1"/>
      <dgm:spPr/>
    </dgm:pt>
    <dgm:pt modelId="{84B66616-13DF-4BE3-8623-98FAA1743015}">
      <dgm:prSet phldrT="[Текст]" custT="1"/>
      <dgm:spPr/>
      <dgm:t>
        <a:bodyPr/>
        <a:lstStyle/>
        <a:p>
          <a:r>
            <a:rPr lang="ru-RU" sz="2000" dirty="0" smtClean="0"/>
            <a:t>Маляр</a:t>
          </a:r>
          <a:endParaRPr lang="ru-RU" sz="2000" dirty="0"/>
        </a:p>
      </dgm:t>
    </dgm:pt>
    <dgm:pt modelId="{04EF7AC4-9DAC-433D-B91D-3B6C6BA5CBFB}" type="parTrans" cxnId="{42DA1DB7-8CCC-421B-888A-6218A5718151}">
      <dgm:prSet/>
      <dgm:spPr/>
      <dgm:t>
        <a:bodyPr/>
        <a:lstStyle/>
        <a:p>
          <a:endParaRPr lang="ru-RU"/>
        </a:p>
      </dgm:t>
    </dgm:pt>
    <dgm:pt modelId="{A04C4FB8-552B-4A27-8375-CFF8ED53BCC4}" type="sibTrans" cxnId="{42DA1DB7-8CCC-421B-888A-6218A5718151}">
      <dgm:prSet/>
      <dgm:spPr/>
      <dgm:t>
        <a:bodyPr/>
        <a:lstStyle/>
        <a:p>
          <a:endParaRPr lang="ru-RU"/>
        </a:p>
      </dgm:t>
    </dgm:pt>
    <dgm:pt modelId="{7A6EF786-F153-452D-B348-AE9B0D7C9BCB}" type="pres">
      <dgm:prSet presAssocID="{0EAE0A3F-9910-4B4F-886B-203C2F0DC28C}" presName="diagram" presStyleCnt="0">
        <dgm:presLayoutVars>
          <dgm:dir/>
        </dgm:presLayoutVars>
      </dgm:prSet>
      <dgm:spPr/>
    </dgm:pt>
    <dgm:pt modelId="{5823D45A-65A0-4480-A93A-817F1315F1DB}" type="pres">
      <dgm:prSet presAssocID="{84B66616-13DF-4BE3-8623-98FAA1743015}" presName="composite" presStyleCnt="0"/>
      <dgm:spPr/>
    </dgm:pt>
    <dgm:pt modelId="{4035204E-4056-4D34-BD82-5BCAD9F93C0D}" type="pres">
      <dgm:prSet presAssocID="{84B66616-13DF-4BE3-8623-98FAA1743015}" presName="Image" presStyleLbl="bgShp" presStyleIdx="0" presStyleCnt="1" custScaleX="107879" custLinFactNeighborX="-17" custLinFactNeighborY="146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707ECFC5-2A0F-4575-9F34-EDF7E25D745D}" type="pres">
      <dgm:prSet presAssocID="{84B66616-13DF-4BE3-8623-98FAA1743015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90AD1-B4CA-4058-A966-9EA2FC641E90}" type="presOf" srcId="{0EAE0A3F-9910-4B4F-886B-203C2F0DC28C}" destId="{7A6EF786-F153-452D-B348-AE9B0D7C9BCB}" srcOrd="0" destOrd="0" presId="urn:microsoft.com/office/officeart/2008/layout/BendingPictureCaption"/>
    <dgm:cxn modelId="{42DA1DB7-8CCC-421B-888A-6218A5718151}" srcId="{0EAE0A3F-9910-4B4F-886B-203C2F0DC28C}" destId="{84B66616-13DF-4BE3-8623-98FAA1743015}" srcOrd="0" destOrd="0" parTransId="{04EF7AC4-9DAC-433D-B91D-3B6C6BA5CBFB}" sibTransId="{A04C4FB8-552B-4A27-8375-CFF8ED53BCC4}"/>
    <dgm:cxn modelId="{96720D6A-F530-4AB0-8048-6CA644773601}" type="presOf" srcId="{84B66616-13DF-4BE3-8623-98FAA1743015}" destId="{707ECFC5-2A0F-4575-9F34-EDF7E25D745D}" srcOrd="0" destOrd="0" presId="urn:microsoft.com/office/officeart/2008/layout/BendingPictureCaption"/>
    <dgm:cxn modelId="{8E140A59-A15C-4652-999C-797E0B47D8B3}" type="presParOf" srcId="{7A6EF786-F153-452D-B348-AE9B0D7C9BCB}" destId="{5823D45A-65A0-4480-A93A-817F1315F1DB}" srcOrd="0" destOrd="0" presId="urn:microsoft.com/office/officeart/2008/layout/BendingPictureCaption"/>
    <dgm:cxn modelId="{AEB34320-283A-443A-B0D7-751FCB1FDC24}" type="presParOf" srcId="{5823D45A-65A0-4480-A93A-817F1315F1DB}" destId="{4035204E-4056-4D34-BD82-5BCAD9F93C0D}" srcOrd="0" destOrd="0" presId="urn:microsoft.com/office/officeart/2008/layout/BendingPictureCaption"/>
    <dgm:cxn modelId="{EBB03028-96EF-4427-8FED-FA676FD44B84}" type="presParOf" srcId="{5823D45A-65A0-4480-A93A-817F1315F1DB}" destId="{707ECFC5-2A0F-4575-9F34-EDF7E25D745D}" srcOrd="1" destOrd="0" presId="urn:microsoft.com/office/officeart/2008/layout/BendingPictureCaption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0B334-24AF-4516-A5E7-FE4D302C65AE}">
      <dsp:nvSpPr>
        <dsp:cNvPr id="0" name=""/>
        <dsp:cNvSpPr/>
      </dsp:nvSpPr>
      <dsp:spPr>
        <a:xfrm>
          <a:off x="71444" y="125098"/>
          <a:ext cx="1711621" cy="12648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D712C-3537-424E-B325-D38A2473D663}">
      <dsp:nvSpPr>
        <dsp:cNvPr id="0" name=""/>
        <dsp:cNvSpPr/>
      </dsp:nvSpPr>
      <dsp:spPr>
        <a:xfrm>
          <a:off x="479645" y="1035535"/>
          <a:ext cx="1474907" cy="3544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000" kern="1200" dirty="0" smtClean="0"/>
            <a:t>Каменщик</a:t>
          </a:r>
          <a:endParaRPr lang="ru-RU" sz="2000" kern="1200" dirty="0"/>
        </a:p>
      </dsp:txBody>
      <dsp:txXfrm>
        <a:off x="479645" y="1035535"/>
        <a:ext cx="1474907" cy="354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5204E-4056-4D34-BD82-5BCAD9F93C0D}">
      <dsp:nvSpPr>
        <dsp:cNvPr id="0" name=""/>
        <dsp:cNvSpPr/>
      </dsp:nvSpPr>
      <dsp:spPr>
        <a:xfrm>
          <a:off x="7" y="167621"/>
          <a:ext cx="1970945" cy="13501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ECFC5-2A0F-4575-9F34-EDF7E25D745D}">
      <dsp:nvSpPr>
        <dsp:cNvPr id="0" name=""/>
        <dsp:cNvSpPr/>
      </dsp:nvSpPr>
      <dsp:spPr>
        <a:xfrm>
          <a:off x="441579" y="1122382"/>
          <a:ext cx="1574327" cy="3783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000" kern="1200" dirty="0" smtClean="0"/>
            <a:t>Маляр</a:t>
          </a:r>
          <a:endParaRPr lang="ru-RU" sz="2000" kern="1200" dirty="0"/>
        </a:p>
      </dsp:txBody>
      <dsp:txXfrm>
        <a:off x="441579" y="1122382"/>
        <a:ext cx="1574327" cy="378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6DBB-3353-454E-9FFA-E69317AA3848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07B35-E74D-4A05-A19F-F702458EAD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349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B8964-ACCB-432A-BC42-C646AB5C6A3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E9AA58-A8B0-413A-926B-01E42DAACDCC}" type="datetimeFigureOut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E64873-EF3E-400D-B86A-74AD4DD1A43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59.jpeg"/><Relationship Id="rId18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58.png"/><Relationship Id="rId1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8.jpeg"/><Relationship Id="rId5" Type="http://schemas.openxmlformats.org/officeDocument/2006/relationships/image" Target="../media/image3.pn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image" Target="../media/image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emf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4.jpeg"/><Relationship Id="rId7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2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9.jpeg"/><Relationship Id="rId7" Type="http://schemas.openxmlformats.org/officeDocument/2006/relationships/image" Target="../media/image14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5.pn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85728"/>
            <a:ext cx="7500990" cy="142876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08000" algn="ctr">
              <a:buNone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РОСТОВСКОЙ ОБЛАСТИ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«ГУКОВСКИЙ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СТРОиТЕЛЬНЫЙ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ТЕХНИКУМ»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:\фото\IMG_26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857364"/>
            <a:ext cx="457203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Резервная\Фото города\IMG_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2786050" cy="208856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596" y="5643578"/>
            <a:ext cx="814393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ВЫБИРАЙ ПРОФЕССИЮ – УЧИСЬ С НАМИ! 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  ЖДЕМ ТЕБЯ! 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2143116"/>
            <a:ext cx="5643570" cy="4143380"/>
          </a:xfrm>
        </p:spPr>
        <p:txBody>
          <a:bodyPr>
            <a:normAutofit fontScale="85000" lnSpcReduction="20000"/>
          </a:bodyPr>
          <a:lstStyle/>
          <a:p>
            <a:pPr marL="0" indent="182880" fontAlgn="base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None/>
            </a:pP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 гуманитарного и социально-экономического;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математического и общего естественнонаучного;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профессионального;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3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 проведение  практики: 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учебной, 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производственной</a:t>
            </a:r>
          </a:p>
          <a:p>
            <a:pPr marL="266700" indent="-184150" fontAlgn="base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преддипломной;</a:t>
            </a: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3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государственная  </a:t>
            </a: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итоговая </a:t>
            </a: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аттестация </a:t>
            </a: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(подготовка и защита выпускной </a:t>
            </a:r>
          </a:p>
          <a:p>
            <a:pPr marL="0" indent="18288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квалификационной работы).</a:t>
            </a: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/>
          </a:p>
        </p:txBody>
      </p:sp>
      <p:pic>
        <p:nvPicPr>
          <p:cNvPr id="4" name="Picture 3" descr="C:\Users\Комп\Desktop\foto c kamery\IMG_5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857364"/>
            <a:ext cx="2957521" cy="221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Главный\Рабочий стол\К выставке\воспитательная\IMG_2665.jpg"/>
          <p:cNvPicPr/>
          <p:nvPr/>
        </p:nvPicPr>
        <p:blipFill>
          <a:blip r:embed="rId3" cstate="print"/>
          <a:srcRect t="16847"/>
          <a:stretch>
            <a:fillRect/>
          </a:stretch>
        </p:blipFill>
        <p:spPr bwMode="auto">
          <a:xfrm>
            <a:off x="2857488" y="4286256"/>
            <a:ext cx="302475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357289" y="714356"/>
            <a:ext cx="7318597" cy="857256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C:\Users\Комп\Desktop\foto c kamery\IMG_61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82"/>
          <a:stretch>
            <a:fillRect/>
          </a:stretch>
        </p:blipFill>
        <p:spPr bwMode="auto">
          <a:xfrm>
            <a:off x="5929322" y="4286256"/>
            <a:ext cx="2939039" cy="206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571612"/>
            <a:ext cx="60721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fontAlgn="base"/>
            <a:r>
              <a:rPr lang="ru-RU" dirty="0" smtClean="0">
                <a:solidFill>
                  <a:srgbClr val="0033CC"/>
                </a:solidFill>
                <a:latin typeface="Arial Black" pitchFamily="34" charset="0"/>
              </a:rPr>
              <a:t>В нашем  </a:t>
            </a:r>
            <a:r>
              <a:rPr lang="ru-RU" b="1" dirty="0" smtClean="0">
                <a:solidFill>
                  <a:srgbClr val="0033CC"/>
                </a:solidFill>
                <a:latin typeface="Arial Black" pitchFamily="34" charset="0"/>
                <a:cs typeface="Times New Roman" pitchFamily="18" charset="0"/>
              </a:rPr>
              <a:t>техникуме:</a:t>
            </a:r>
          </a:p>
          <a:p>
            <a:pPr indent="182880"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Основная профессиональная образовательная программа по специальности СПО предусматривает изучение следующих учебных циклов: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Комп\Desktop\foto c kamery\IMG_5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321978"/>
            <a:ext cx="2860940" cy="214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C:\Users\ПК\Desktop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27" y="4357694"/>
            <a:ext cx="2701785" cy="2121821"/>
          </a:xfrm>
          <a:prstGeom prst="rect">
            <a:avLst/>
          </a:prstGeom>
          <a:noFill/>
        </p:spPr>
      </p:pic>
      <p:pic>
        <p:nvPicPr>
          <p:cNvPr id="6147" name="Picture 3" descr="C:\Users\ПК\Desktop\i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357671"/>
            <a:ext cx="2928958" cy="214314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571612"/>
            <a:ext cx="8429684" cy="2143140"/>
          </a:xfrm>
        </p:spPr>
        <p:txBody>
          <a:bodyPr>
            <a:noAutofit/>
          </a:bodyPr>
          <a:lstStyle/>
          <a:p>
            <a:pPr marL="0" indent="144000" algn="ctr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      </a:t>
            </a:r>
            <a:r>
              <a:rPr lang="ru-RU" sz="2000" b="1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Характеристика профессиональной деятельности выпускников</a:t>
            </a:r>
            <a:endParaRPr lang="ru-RU" sz="2000" dirty="0" smtClean="0">
              <a:solidFill>
                <a:srgbClr val="0033CC"/>
              </a:solidFill>
              <a:latin typeface="Arial Black" pitchFamily="34" charset="0"/>
              <a:cs typeface="Arial" pitchFamily="34" charset="0"/>
            </a:endParaRPr>
          </a:p>
          <a:p>
            <a:pPr marL="0" indent="144000" algn="ctr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        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Область профессиональной деятельности выпускников:</a:t>
            </a:r>
            <a:endParaRPr lang="ru-RU" sz="1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Организация и проведение работ по проектированию, строительству, эксплуатации, ремонту и реконструкции зданий и сооружений.</a:t>
            </a:r>
          </a:p>
          <a:p>
            <a:pPr marL="0" indent="144000" algn="ctr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Объекты профессиональной деятельности выпускников: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строительные объекты (гражданские промышленные и сельскохозяйственные здания</a:t>
            </a:r>
          </a:p>
          <a:p>
            <a:pPr marL="0" indent="14400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 сооружения); проектные организации; жилищно-коммунальные подразделения: (ЖЭУ,ТСЖ); бюро технической инвентаризации документации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14488"/>
            <a:ext cx="8929718" cy="2739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После окончания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курса студенты,   став  техниками-строителями,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могут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работать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При   новом   строительстве   на стройплощадке –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бригадир,   мастер;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При   стаже   работы   3-5  лет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–  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производитель     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     (прораб);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жилищно-эксплуатационных   участках  (РЭУ)   – 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техник,   мастер;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   проектных     организациях;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    </a:t>
            </a: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качестве     агента  -  эксперта     по техническому       состоянию       здания.</a:t>
            </a:r>
          </a:p>
        </p:txBody>
      </p:sp>
      <p:pic>
        <p:nvPicPr>
          <p:cNvPr id="5" name="Picture 1" descr="C:\Users\21\Desktop\Т.Б\Новая папка\127538417161p5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844" y="4616557"/>
            <a:ext cx="292203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572008"/>
            <a:ext cx="2714644" cy="199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08.02.01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2" descr="C:\Documents and Settings\Владелец\Рабочий стол\для през\55451905_1_400x400_stroitel-germani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45" y="4581457"/>
            <a:ext cx="2639088" cy="1979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68245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1571612"/>
            <a:ext cx="5942464" cy="2500330"/>
          </a:xfr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18288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техник-строитель  должен </a:t>
            </a:r>
            <a:r>
              <a:rPr lang="ru-RU" sz="2400" b="1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знать:</a:t>
            </a:r>
          </a:p>
          <a:p>
            <a:pPr marL="0" indent="18288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Строительные материалы и их свойства;</a:t>
            </a:r>
          </a:p>
          <a:p>
            <a:pPr marL="0" indent="18288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конструкции гражданских, промышленных и сельскохозяйственных зданий и основы их проектирования;</a:t>
            </a:r>
          </a:p>
          <a:p>
            <a:pPr marL="0" indent="18288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основы расчета оснований сооружений; </a:t>
            </a:r>
          </a:p>
          <a:p>
            <a:pPr marL="0" indent="18288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геодезические инструменты и производство геодезических разбивок при строительстве зданий и сооружений;</a:t>
            </a:r>
          </a:p>
          <a:p>
            <a:pPr marL="0" indent="18288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виды и назначение основных строительных машин, оборудования и механизированных инструментов.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28" y="1628800"/>
            <a:ext cx="260891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08.02.01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2" descr="C:\Users\ПК\Desktop\i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566" y="4459299"/>
            <a:ext cx="2573641" cy="1939930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285720" y="4214818"/>
            <a:ext cx="6000792" cy="2428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техник-строитель должен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уметь: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ставить задачи подчиненным и контролировать их работу;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контролировать соблюдение строителями техники безопасности;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выбирать нужные технологии соединения строительных материалов;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показывать строителям практические приемы грамотной работы;</a:t>
            </a:r>
          </a:p>
        </p:txBody>
      </p:sp>
    </p:spTree>
    <p:extLst>
      <p:ext uri="{BB962C8B-B14F-4D97-AF65-F5344CB8AC3E}">
        <p14:creationId xmlns="" xmlns:p14="http://schemas.microsoft.com/office/powerpoint/2010/main" val="395094316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714488"/>
            <a:ext cx="6000792" cy="273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C00"/>
                </a:solidFill>
                <a:latin typeface="Arial Black" pitchFamily="34" charset="0"/>
                <a:cs typeface="Calibri" pitchFamily="34" charset="0"/>
              </a:rPr>
              <a:t>Должностные обязанности</a:t>
            </a:r>
            <a:endParaRPr lang="ru-RU" dirty="0" smtClean="0">
              <a:solidFill>
                <a:srgbClr val="006C00"/>
              </a:solidFill>
              <a:latin typeface="Arial Black" pitchFamily="34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ru-RU" b="1" dirty="0" smtClean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нализировать проектно-сметную документацию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производить выбор строительных машин, оборудования, транспортных средств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выполнять строительно-монтажные работы при возведении зданий и сооружений в соответствии с рабочими чертежами, сметами, строительными нормами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производить расчет и проверку такелажной оснастки</a:t>
            </a:r>
            <a:r>
              <a:rPr lang="ru-RU" dirty="0" smtClean="0">
                <a:solidFill>
                  <a:srgbClr val="006C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dirty="0">
              <a:solidFill>
                <a:srgbClr val="006C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13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2" y="2500306"/>
            <a:ext cx="2593941" cy="312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4642009"/>
            <a:ext cx="6000792" cy="221599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Профессионально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Calibri" pitchFamily="34" charset="0"/>
              </a:rPr>
              <a:t>важные качества: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Calibri" pitchFamily="34" charset="0"/>
            </a:endParaRPr>
          </a:p>
          <a:p>
            <a:pPr marL="533400" indent="-53340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точный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глазомер, </a:t>
            </a:r>
            <a:endParaRPr lang="ru-RU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33400" indent="-53340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аккуратность, </a:t>
            </a:r>
          </a:p>
          <a:p>
            <a:pPr marL="533400" indent="-53340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чувство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ответственности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marL="533400" indent="-53340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организаторские способности, </a:t>
            </a:r>
            <a:endParaRPr lang="ru-RU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33400" indent="-53340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коммуникабельность</a:t>
            </a:r>
            <a:endParaRPr lang="ru-RU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98603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9901" y="1700808"/>
            <a:ext cx="8232202" cy="71438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A44600"/>
                </a:solidFill>
                <a:latin typeface="Arial Black" pitchFamily="34" charset="0"/>
                <a:cs typeface="Times New Roman" pitchFamily="18" charset="0"/>
              </a:rPr>
              <a:t>Выпускник получает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rgbClr val="A44600"/>
                </a:solidFill>
                <a:latin typeface="Arial Black" pitchFamily="34" charset="0"/>
                <a:cs typeface="Times New Roman" pitchFamily="18" charset="0"/>
              </a:rPr>
              <a:t>квалификацию «Техник –строитель»,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rgbClr val="A44600"/>
                </a:solidFill>
                <a:latin typeface="Arial Black" pitchFamily="34" charset="0"/>
                <a:cs typeface="Times New Roman" pitchFamily="18" charset="0"/>
              </a:rPr>
              <a:t>квалификацию профессии   «каменщик»</a:t>
            </a:r>
            <a:endParaRPr lang="ru-RU" sz="1200" b="1" u="sng" dirty="0">
              <a:solidFill>
                <a:srgbClr val="A44600"/>
              </a:solidFill>
              <a:latin typeface="Arial Black" pitchFamily="34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452363240"/>
              </p:ext>
            </p:extLst>
          </p:nvPr>
        </p:nvGraphicFramePr>
        <p:xfrm>
          <a:off x="0" y="3143248"/>
          <a:ext cx="2088232" cy="1389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024739024"/>
              </p:ext>
            </p:extLst>
          </p:nvPr>
        </p:nvGraphicFramePr>
        <p:xfrm>
          <a:off x="6929454" y="3000372"/>
          <a:ext cx="2016224" cy="1517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399615" y="4790636"/>
            <a:ext cx="1944216" cy="1815241"/>
            <a:chOff x="399615" y="3789041"/>
            <a:chExt cx="1944216" cy="181524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399615" y="3789041"/>
              <a:ext cx="1944216" cy="180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868924" y="5249838"/>
              <a:ext cx="1474907" cy="354444"/>
              <a:chOff x="479645" y="1035535"/>
              <a:chExt cx="1474907" cy="354444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479645" y="1035535"/>
                <a:ext cx="1474907" cy="354444"/>
              </a:xfrm>
              <a:prstGeom prst="rect">
                <a:avLst/>
              </a:pr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Прямоугольник 19"/>
              <p:cNvSpPr/>
              <p:nvPr/>
            </p:nvSpPr>
            <p:spPr>
              <a:xfrm>
                <a:off x="479645" y="1035535"/>
                <a:ext cx="1474907" cy="3544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ru-RU" sz="2000" dirty="0" smtClean="0"/>
                  <a:t>Бетонщик</a:t>
                </a:r>
                <a:endParaRPr lang="ru-RU" sz="2000" kern="1200" dirty="0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2753963" y="4746815"/>
            <a:ext cx="2113633" cy="1845990"/>
            <a:chOff x="2651488" y="3852267"/>
            <a:chExt cx="2113633" cy="184599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488" y="3852267"/>
              <a:ext cx="2100863" cy="1574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2651488" y="5249839"/>
              <a:ext cx="2113633" cy="448418"/>
              <a:chOff x="321271" y="1035535"/>
              <a:chExt cx="1633281" cy="354444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479645" y="1035535"/>
                <a:ext cx="1474907" cy="354444"/>
              </a:xfrm>
              <a:prstGeom prst="rect">
                <a:avLst/>
              </a:pr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Прямоугольник 23"/>
              <p:cNvSpPr/>
              <p:nvPr/>
            </p:nvSpPr>
            <p:spPr>
              <a:xfrm>
                <a:off x="321271" y="1035535"/>
                <a:ext cx="1633281" cy="3413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ru-RU" sz="2000" dirty="0" smtClean="0"/>
                  <a:t>Облицовщик</a:t>
                </a:r>
                <a:endParaRPr lang="ru-RU" sz="2000" kern="1200" dirty="0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5056256" y="4892734"/>
            <a:ext cx="2066025" cy="1611045"/>
            <a:chOff x="5015182" y="3953447"/>
            <a:chExt cx="2066025" cy="161104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182" y="3953447"/>
              <a:ext cx="2066025" cy="1372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5606300" y="5210048"/>
              <a:ext cx="1474907" cy="354444"/>
              <a:chOff x="479645" y="1035535"/>
              <a:chExt cx="1474907" cy="354444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479645" y="1035535"/>
                <a:ext cx="1474907" cy="354444"/>
              </a:xfrm>
              <a:prstGeom prst="rect">
                <a:avLst/>
              </a:pr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Прямоугольник 27"/>
              <p:cNvSpPr/>
              <p:nvPr/>
            </p:nvSpPr>
            <p:spPr>
              <a:xfrm>
                <a:off x="479645" y="1035535"/>
                <a:ext cx="1474907" cy="3544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ru-RU" sz="2000" dirty="0" smtClean="0"/>
                  <a:t>Монтажник</a:t>
                </a:r>
                <a:endParaRPr lang="ru-RU" sz="2000" kern="1200" dirty="0"/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2214546" y="3143248"/>
            <a:ext cx="2607953" cy="1603487"/>
            <a:chOff x="3620233" y="1907098"/>
            <a:chExt cx="2607953" cy="1603487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1767"/>
            <a:stretch/>
          </p:blipFill>
          <p:spPr bwMode="auto">
            <a:xfrm>
              <a:off x="3620233" y="1907098"/>
              <a:ext cx="2427961" cy="160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3620233" y="3062167"/>
              <a:ext cx="2607953" cy="448418"/>
              <a:chOff x="321271" y="1035535"/>
              <a:chExt cx="1563976" cy="354444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479646" y="1035535"/>
                <a:ext cx="1405601" cy="354444"/>
              </a:xfrm>
              <a:prstGeom prst="rect">
                <a:avLst/>
              </a:pr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Прямоугольник 31"/>
              <p:cNvSpPr/>
              <p:nvPr/>
            </p:nvSpPr>
            <p:spPr>
              <a:xfrm>
                <a:off x="321271" y="1035535"/>
                <a:ext cx="1413753" cy="3413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ru-RU" sz="2000" dirty="0" smtClean="0"/>
                  <a:t>Столяр-плотник</a:t>
                </a:r>
                <a:endParaRPr lang="ru-RU" sz="2000" kern="1200" dirty="0"/>
              </a:p>
            </p:txBody>
          </p:sp>
        </p:grpSp>
      </p:grpSp>
      <p:pic>
        <p:nvPicPr>
          <p:cNvPr id="34" name="Рисунок 33" descr="C:\Documents and Settings\Главный\Рабочий стол\К выставке\социальное партнерство\SDC10855.JPG"/>
          <p:cNvPicPr/>
          <p:nvPr/>
        </p:nvPicPr>
        <p:blipFill>
          <a:blip r:embed="rId14" cstate="print"/>
          <a:srcRect r="9638"/>
          <a:stretch>
            <a:fillRect/>
          </a:stretch>
        </p:blipFill>
        <p:spPr bwMode="auto">
          <a:xfrm>
            <a:off x="4929190" y="3071810"/>
            <a:ext cx="2143140" cy="143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5214942" y="4500570"/>
            <a:ext cx="1928826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Сварщик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15" cstate="print"/>
          <a:srcRect l="24308"/>
          <a:stretch>
            <a:fillRect/>
          </a:stretch>
        </p:blipFill>
        <p:spPr bwMode="auto">
          <a:xfrm>
            <a:off x="7215206" y="4786322"/>
            <a:ext cx="1683714" cy="166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1327476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«Строительство и эксплуатация зданий и сооружений»</a:t>
            </a:r>
            <a:endParaRPr kumimoji="0" lang="ru-RU" sz="24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646835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2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мастер общестроительных работ</a:t>
            </a:r>
            <a:endParaRPr kumimoji="0" lang="ru-RU" sz="1400" b="1" i="0" u="none" strike="noStrike" kern="1200" cap="none" spc="50" normalizeH="0" baseline="0" noProof="0" dirty="0" smtClean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1400" b="1" spc="50" dirty="0" smtClean="0">
                <a:ln w="11430"/>
                <a:solidFill>
                  <a:srgbClr val="000099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2года 10мес</a:t>
            </a:r>
            <a:endParaRPr kumimoji="0" lang="ru-RU" sz="22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Рисунок 6" descr="E:\ФОТО 13-17год\Фото 2016\P12208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441"/>
          <a:stretch/>
        </p:blipFill>
        <p:spPr bwMode="auto">
          <a:xfrm>
            <a:off x="158276" y="1538533"/>
            <a:ext cx="2190750" cy="1942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E:\ФОТО 13-17год\Фото 2016\P12208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520"/>
          <a:stretch/>
        </p:blipFill>
        <p:spPr bwMode="auto">
          <a:xfrm>
            <a:off x="6876256" y="1700808"/>
            <a:ext cx="2109715" cy="1794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4618" y="156172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Профессия   «</a:t>
            </a:r>
            <a:r>
              <a:rPr lang="ru-RU" sz="2000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каменщик»</a:t>
            </a:r>
            <a:endParaRPr lang="ru-RU" sz="2000" u="sng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4059" y="1986982"/>
            <a:ext cx="45544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   </a:t>
            </a:r>
            <a:r>
              <a:rPr lang="ru-RU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Знает –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материалов для каменной кладки, правила техники безопасности, технологию монтажа,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      </a:t>
            </a:r>
            <a:r>
              <a:rPr lang="ru-RU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Умеет: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каменную кладку различной сложности, выполнять декоративную кладку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276" y="3584902"/>
            <a:ext cx="41369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Профессия </a:t>
            </a:r>
          </a:p>
          <a:p>
            <a:r>
              <a:rPr lang="ru-RU" sz="2000" u="sng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«электросварщик ручной сварки»:</a:t>
            </a:r>
            <a:endParaRPr lang="ru-RU" sz="2000" u="sng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054" y="4593445"/>
            <a:ext cx="38462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44600"/>
                </a:solidFill>
                <a:latin typeface="Arial Black" panose="020B0A04020102020204" pitchFamily="34" charset="0"/>
              </a:rPr>
              <a:t>        </a:t>
            </a:r>
            <a:r>
              <a:rPr lang="ru-RU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Знает –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сварных соединений, технологию сварочных работ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        </a:t>
            </a:r>
            <a:r>
              <a:rPr lang="ru-RU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Умеет –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 ручную дуговую сварку металлических конструкций, резку металла,  наплавку различных деталей и изделий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14125745411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1328" y="4593445"/>
            <a:ext cx="2595293" cy="19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C:\Users\Администратор\Desktop\бурса\DSCF3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6695" y="4593445"/>
            <a:ext cx="2011094" cy="19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4"/>
          <p:cNvSpPr>
            <a:spLocks noChangeArrowheads="1"/>
          </p:cNvSpPr>
          <p:nvPr/>
        </p:nvSpPr>
        <p:spPr bwMode="auto">
          <a:xfrm>
            <a:off x="3113758" y="1573767"/>
            <a:ext cx="4663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   </a:t>
            </a:r>
            <a:r>
              <a:rPr lang="ru-RU" sz="2400" b="1" i="0" dirty="0" smtClean="0">
                <a:solidFill>
                  <a:srgbClr val="DA8200"/>
                </a:solidFill>
                <a:latin typeface="Arial Black" panose="020B0A04020102020204" pitchFamily="34" charset="0"/>
                <a:cs typeface="Arial" charset="0"/>
              </a:rPr>
              <a:t>В учебной мастерской: </a:t>
            </a:r>
          </a:p>
        </p:txBody>
      </p:sp>
      <p:pic>
        <p:nvPicPr>
          <p:cNvPr id="7" name="Рисунок 6" descr="G:\доклад педсовет\100PHOTO\SAM_0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525" y="4725144"/>
            <a:ext cx="2349004" cy="189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1412574493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2568700"/>
            <a:ext cx="2356037" cy="198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57290" y="714356"/>
            <a:ext cx="7358114" cy="714380"/>
          </a:xfrm>
          <a:prstGeom prst="rect">
            <a:avLst/>
          </a:prstGeo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200" b="1" i="0" u="none" strike="noStrike" kern="1200" cap="none" spc="50" normalizeH="0" baseline="0" noProof="0" dirty="0" smtClean="0">
                <a:ln w="11430"/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мастер общестроительных работ</a:t>
            </a:r>
            <a:endParaRPr kumimoji="0" lang="ru-RU" sz="2200" b="1" i="0" u="none" strike="noStrike" kern="1200" cap="none" spc="50" normalizeH="0" baseline="0" noProof="0" dirty="0">
              <a:ln w="11430"/>
              <a:solidFill>
                <a:srgbClr val="000099"/>
              </a:solidFill>
              <a:effectLst/>
              <a:uLnTx/>
              <a:uFillTx/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Picture 2" descr="SDC114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3" y="2047543"/>
            <a:ext cx="2788218" cy="208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DC1147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2" y="4437112"/>
            <a:ext cx="2849840" cy="213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6347" y="2047543"/>
            <a:ext cx="385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DA8200"/>
                </a:solidFill>
                <a:latin typeface="Arial Black" panose="020B0A04020102020204" pitchFamily="34" charset="0"/>
              </a:rPr>
              <a:t>и</a:t>
            </a:r>
            <a:r>
              <a:rPr lang="ru-RU" b="1" i="1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 ремонт своими руками </a:t>
            </a:r>
            <a:endParaRPr lang="ru-RU" b="1" i="1" dirty="0">
              <a:solidFill>
                <a:srgbClr val="DA82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3" name="Picture 5" descr="SDC110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29" y="2434895"/>
            <a:ext cx="227647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G_596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59" y="4293097"/>
            <a:ext cx="2968546" cy="223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04272996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121267"/>
            <a:ext cx="7535190" cy="4446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290" y="730378"/>
            <a:ext cx="7535190" cy="64633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Управление, эксплуатация и  </a:t>
            </a:r>
            <a:r>
              <a:rPr lang="ru-RU" b="1" dirty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обслуживание </a:t>
            </a:r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    многоквартирного дома</a:t>
            </a:r>
            <a:endParaRPr lang="ru-RU" b="1" dirty="0">
              <a:solidFill>
                <a:srgbClr val="1F675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 descr="https://www.hibiny.com/images/news/2013/39944/3a9c6b01b17ee8c5cafd46214db028d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4885" y="1432156"/>
            <a:ext cx="3953029" cy="257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7560" y="1661111"/>
            <a:ext cx="4598456" cy="233910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Техник должен </a:t>
            </a:r>
            <a:r>
              <a:rPr lang="ru-RU" sz="2000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уметь </a:t>
            </a:r>
            <a:r>
              <a:rPr lang="ru-RU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–</a:t>
            </a:r>
          </a:p>
          <a:p>
            <a:pPr marL="173038" lvl="0" indent="-173038">
              <a:buFont typeface="Wingdings" pitchFamily="2" charset="2"/>
              <a:buChar char="§"/>
            </a:pPr>
            <a:r>
              <a:rPr lang="ru-RU" sz="1400" b="1" dirty="0">
                <a:solidFill>
                  <a:srgbClr val="1F6752"/>
                </a:solidFill>
              </a:rPr>
              <a:t>пользоваться  нормативными и  правовыми  </a:t>
            </a:r>
            <a:r>
              <a:rPr lang="ru-RU" sz="1400" b="1" dirty="0" smtClean="0">
                <a:solidFill>
                  <a:srgbClr val="1F6752"/>
                </a:solidFill>
              </a:rPr>
              <a:t>документами,</a:t>
            </a:r>
          </a:p>
          <a:p>
            <a:pPr marL="173038" lvl="0" indent="-173038"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1F6752"/>
                </a:solidFill>
              </a:rPr>
              <a:t>современные </a:t>
            </a:r>
            <a:r>
              <a:rPr lang="ru-RU" sz="1400" b="1" dirty="0">
                <a:solidFill>
                  <a:srgbClr val="1F6752"/>
                </a:solidFill>
              </a:rPr>
              <a:t>технологии учета и хранения технической и иной   документации</a:t>
            </a:r>
          </a:p>
          <a:p>
            <a:pPr marL="173038" lvl="0" indent="-173038">
              <a:buFont typeface="Wingdings" pitchFamily="2" charset="2"/>
              <a:buChar char="§"/>
            </a:pPr>
            <a:r>
              <a:rPr lang="ru-RU" sz="1400" b="1" dirty="0">
                <a:solidFill>
                  <a:srgbClr val="1F6752"/>
                </a:solidFill>
              </a:rPr>
              <a:t>читать  проектную  и  исполнительную документацию  на  многоквартирный  дом</a:t>
            </a:r>
          </a:p>
          <a:p>
            <a:pPr marL="173038" lvl="0"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1F6752"/>
                </a:solidFill>
              </a:rPr>
              <a:t>принимать </a:t>
            </a:r>
            <a:r>
              <a:rPr lang="ru-RU" sz="1400" b="1" dirty="0">
                <a:solidFill>
                  <a:srgbClr val="1F6752"/>
                </a:solidFill>
              </a:rPr>
              <a:t>необходимые меры по  устранению обнаруженных дефектов во время осмотров общего имущества  многоквартирного </a:t>
            </a:r>
            <a:r>
              <a:rPr lang="ru-RU" sz="1400" b="1" dirty="0" smtClean="0">
                <a:solidFill>
                  <a:srgbClr val="1F6752"/>
                </a:solidFill>
              </a:rPr>
              <a:t>дома</a:t>
            </a:r>
            <a:endParaRPr lang="ru-RU" sz="1400" b="1" dirty="0">
              <a:solidFill>
                <a:srgbClr val="1F675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770" y="4509120"/>
            <a:ext cx="8602563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DA8200"/>
                </a:solidFill>
                <a:latin typeface="Arial Black" pitchFamily="34" charset="0"/>
              </a:rPr>
              <a:t>Техник должен</a:t>
            </a:r>
            <a:r>
              <a:rPr lang="ru-RU" sz="2000" dirty="0" smtClean="0">
                <a:solidFill>
                  <a:srgbClr val="DA8200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rgbClr val="DA8200"/>
                </a:solidFill>
                <a:latin typeface="Arial Black" pitchFamily="34" charset="0"/>
              </a:rPr>
              <a:t>знать:</a:t>
            </a:r>
            <a:endParaRPr lang="ru-RU" sz="2000" dirty="0" smtClean="0">
              <a:solidFill>
                <a:srgbClr val="DA8200"/>
              </a:solidFill>
              <a:latin typeface="Arial Black" pitchFamily="34" charset="0"/>
            </a:endParaRPr>
          </a:p>
          <a:p>
            <a:pPr marL="173038" indent="-173038">
              <a:buFont typeface="Wingdings" pitchFamily="2" charset="2"/>
              <a:buChar char="§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методы проектирования жилых зданий, инструментального обследования общего имущества многоквартирного дома;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правила и  нормы технической эксплуатации по санитарному содержанию и   безопасному проживанию и благоустройству общего имущества многоквартирного дома;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технические решения по  устранению дефектов конструктивных  элементов и инженерных систем  здания;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правила  организации и  выполнения работ по эксплуатации,  обслуживанию, и ремонту общего  имущества многоквартирного  дома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3851" y="1374339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3года 10мес</a:t>
            </a:r>
            <a:endParaRPr lang="ru-RU" sz="1400" b="1" dirty="0">
              <a:solidFill>
                <a:srgbClr val="1F67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8648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730378"/>
            <a:ext cx="7535190" cy="64633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Управление, эксплуатация и  </a:t>
            </a:r>
            <a:r>
              <a:rPr lang="ru-RU" b="1" dirty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обслуживание </a:t>
            </a:r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    многоквартирного дома</a:t>
            </a:r>
            <a:endParaRPr lang="ru-RU" b="1" dirty="0">
              <a:solidFill>
                <a:srgbClr val="1F675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285860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5B0"/>
                </a:solidFill>
              </a:rPr>
              <a:t>профессия 17544 </a:t>
            </a:r>
          </a:p>
          <a:p>
            <a:pPr algn="ctr"/>
            <a:r>
              <a:rPr lang="ru-RU" sz="2400" b="1" dirty="0" smtClean="0">
                <a:solidFill>
                  <a:srgbClr val="0065B0"/>
                </a:solidFill>
                <a:latin typeface="Arial Black" pitchFamily="34" charset="0"/>
              </a:rPr>
              <a:t>"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Рабочий по комплексному обслуживанию и ремонту зданий"</a:t>
            </a:r>
          </a:p>
          <a:p>
            <a:endParaRPr lang="ru-RU" sz="2400" b="1" dirty="0" smtClean="0">
              <a:solidFill>
                <a:srgbClr val="0065B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2060848"/>
            <a:ext cx="4839165" cy="4370427"/>
          </a:xfrm>
          <a:prstGeom prst="rect">
            <a:avLst/>
          </a:prstGeom>
          <a:solidFill>
            <a:srgbClr val="F0F7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B0F0"/>
                </a:solidFill>
                <a:latin typeface="Arial Black" pitchFamily="34" charset="0"/>
              </a:rPr>
              <a:t>Должностные  обязанности:</a:t>
            </a:r>
          </a:p>
          <a:p>
            <a:pPr algn="ctr"/>
            <a:endParaRPr lang="ru-RU" i="1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 marL="268288" indent="-268288">
              <a:buFont typeface="Wingdings" pitchFamily="2" charset="2"/>
              <a:buChar char="§"/>
            </a:pPr>
            <a:r>
              <a:rPr lang="ru-RU" sz="1400" b="1" dirty="0" smtClean="0"/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техническое обслуживание и текущий ремонт закрепленных за ним объектов с выполнением всех видов ремонтных и строительных работ </a:t>
            </a:r>
          </a:p>
          <a:p>
            <a:pPr marL="268288" indent="-268288" algn="ctr">
              <a:lnSpc>
                <a:spcPct val="150000"/>
              </a:lnSpc>
            </a:pPr>
            <a:r>
              <a:rPr lang="ru-RU" sz="16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 </a:t>
            </a:r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штукатурных,  бетонных,    столярных, слесарных, малярных  </a:t>
            </a:r>
          </a:p>
          <a:p>
            <a:pPr marL="268288" indent="-268288"/>
            <a:endParaRPr lang="ru-RU" sz="1600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68288" indent="-268288">
              <a:buFont typeface="Wingdings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текущий ремонт и техническое обслуживание систем центрального отопления, водоснабжения, канализации и другого оборудования, механизмов, инструкций с выполнением слесарных, паяльных и сварочных работ</a:t>
            </a:r>
          </a:p>
          <a:p>
            <a:pPr marL="268288" indent="-268288">
              <a:buFont typeface="Wingdings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сезонную подготовку обслуживаемых зданий, сооружений, оборудования и механизмов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10" name="Рисунок 9" descr="http://o-nedvizhke.ru/wp-content/uploads/2016/06/24890808_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79" y="3212976"/>
            <a:ext cx="3675783" cy="313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2389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71604" y="274638"/>
            <a:ext cx="7115196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Государственное бюджетное профессиональное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atin typeface="Arial" pitchFamily="34" charset="0"/>
                <a:ea typeface="+mj-ea"/>
                <a:cs typeface="Arial" pitchFamily="34" charset="0"/>
              </a:rPr>
              <a:t>Ростовской области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2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«</a:t>
            </a:r>
            <a:r>
              <a:rPr kumimoji="0" lang="ru-RU" sz="2800" b="1" i="0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Гуковский</a:t>
            </a:r>
            <a:r>
              <a:rPr kumimoji="0" lang="ru-RU" sz="28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строительный техникум»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6" name="Рисунок 1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214446" cy="1214446"/>
          </a:xfrm>
          <a:prstGeom prst="ellipse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286380" y="4149080"/>
            <a:ext cx="3559930" cy="2357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  Директор:     </a:t>
            </a:r>
          </a:p>
          <a:p>
            <a:pPr marL="88900" lvl="0" indent="-88900">
              <a:spcBef>
                <a:spcPct val="20000"/>
              </a:spcBef>
              <a:defRPr/>
            </a:pPr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  Авилов Александр Ильич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347871, г. Гуково, Ростовская область,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cs typeface="Times New Roman" pitchFamily="18" charset="0"/>
              </a:rPr>
              <a:t>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ул.Карла Маркса, д.54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err="1" smtClean="0">
                <a:cs typeface="Times New Roman" pitchFamily="18" charset="0"/>
              </a:rPr>
              <a:t>guk</a:t>
            </a:r>
            <a:r>
              <a:rPr lang="ru-RU" sz="1600" b="1" dirty="0" smtClean="0">
                <a:cs typeface="Times New Roman" pitchFamily="18" charset="0"/>
              </a:rPr>
              <a:t>_</a:t>
            </a:r>
            <a:r>
              <a:rPr lang="en-US" sz="1600" b="1" dirty="0" err="1" smtClean="0">
                <a:cs typeface="Times New Roman" pitchFamily="18" charset="0"/>
              </a:rPr>
              <a:t>stroy</a:t>
            </a:r>
            <a:r>
              <a:rPr lang="ru-RU" sz="1600" b="1" dirty="0" smtClean="0">
                <a:cs typeface="Times New Roman" pitchFamily="18" charset="0"/>
              </a:rPr>
              <a:t>_</a:t>
            </a:r>
            <a:r>
              <a:rPr lang="en-US" sz="1600" b="1" dirty="0" smtClean="0">
                <a:cs typeface="Times New Roman" pitchFamily="18" charset="0"/>
              </a:rPr>
              <a:t>tech</a:t>
            </a:r>
            <a:r>
              <a:rPr lang="ru-RU" sz="1600" b="1" dirty="0" smtClean="0">
                <a:cs typeface="Times New Roman" pitchFamily="18" charset="0"/>
              </a:rPr>
              <a:t>@</a:t>
            </a:r>
            <a:r>
              <a:rPr lang="en-US" sz="1600" b="1" dirty="0" err="1" smtClean="0">
                <a:cs typeface="Times New Roman" pitchFamily="18" charset="0"/>
              </a:rPr>
              <a:t>rostobr</a:t>
            </a:r>
            <a:r>
              <a:rPr lang="ru-RU" sz="1600" b="1" dirty="0" smtClean="0">
                <a:cs typeface="Times New Roman" pitchFamily="18" charset="0"/>
              </a:rPr>
              <a:t>.</a:t>
            </a:r>
            <a:r>
              <a:rPr lang="en-US" sz="1600" b="1" dirty="0" err="1" smtClean="0">
                <a:cs typeface="Times New Roman" pitchFamily="18" charset="0"/>
              </a:rPr>
              <a:t>ru</a:t>
            </a:r>
            <a:r>
              <a:rPr lang="en-US" sz="1600" b="1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cs typeface="Times New Roman" pitchFamily="18" charset="0"/>
              </a:rPr>
              <a:t>          </a:t>
            </a:r>
            <a:r>
              <a:rPr lang="en-US" sz="1600" b="1" dirty="0" smtClean="0">
                <a:cs typeface="Times New Roman" pitchFamily="18" charset="0"/>
              </a:rPr>
              <a:t>www</a:t>
            </a:r>
            <a:r>
              <a:rPr lang="ru-RU" sz="1600" b="1" dirty="0" smtClean="0">
                <a:cs typeface="Times New Roman" pitchFamily="18" charset="0"/>
              </a:rPr>
              <a:t>.</a:t>
            </a:r>
            <a:r>
              <a:rPr lang="en-US" sz="1600" b="1" dirty="0" err="1" smtClean="0">
                <a:cs typeface="Times New Roman" pitchFamily="18" charset="0"/>
              </a:rPr>
              <a:t>gst</a:t>
            </a:r>
            <a:r>
              <a:rPr lang="ru-RU" sz="1600" b="1" dirty="0" smtClean="0">
                <a:cs typeface="Times New Roman" pitchFamily="18" charset="0"/>
              </a:rPr>
              <a:t>-</a:t>
            </a:r>
            <a:r>
              <a:rPr lang="en-US" sz="1600" b="1" dirty="0" err="1" smtClean="0">
                <a:cs typeface="Times New Roman" pitchFamily="18" charset="0"/>
              </a:rPr>
              <a:t>gukovo</a:t>
            </a:r>
            <a:r>
              <a:rPr lang="ru-RU" sz="1600" b="1" dirty="0" smtClean="0">
                <a:cs typeface="Times New Roman" pitchFamily="18" charset="0"/>
              </a:rPr>
              <a:t>.</a:t>
            </a:r>
            <a:r>
              <a:rPr lang="en-US" sz="1600" b="1" dirty="0" err="1" smtClean="0">
                <a:cs typeface="Times New Roman" pitchFamily="18" charset="0"/>
              </a:rPr>
              <a:t>ru</a:t>
            </a:r>
            <a:endParaRPr lang="ru-RU" sz="16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 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Тел.: 8 –(863-61)-5-6442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 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                 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Факс: 8 –(863-61)-5-64-42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5613" marR="0" lvl="0" indent="-455613" algn="l" defTabSz="91281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direktor_gst_avilov_a.i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428736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6086788"/>
              </p:ext>
            </p:extLst>
          </p:nvPr>
        </p:nvGraphicFramePr>
        <p:xfrm>
          <a:off x="428596" y="1571611"/>
          <a:ext cx="4714908" cy="4899546"/>
        </p:xfrm>
        <a:graphic>
          <a:graphicData uri="http://schemas.openxmlformats.org/drawingml/2006/table">
            <a:tbl>
              <a:tblPr/>
              <a:tblGrid>
                <a:gridCol w="4714908"/>
              </a:tblGrid>
              <a:tr h="24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58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специальности</a:t>
                      </a:r>
                      <a:endParaRPr lang="ru-RU" sz="1000" dirty="0">
                        <a:solidFill>
                          <a:srgbClr val="580000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7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Строительство</a:t>
                      </a:r>
                      <a:r>
                        <a:rPr lang="ru-RU" sz="1400" b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и</a:t>
                      </a:r>
                      <a:r>
                        <a:rPr lang="ru-RU" sz="1400" b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эксплуатация </a:t>
                      </a:r>
                      <a:r>
                        <a:rPr lang="ru-RU" sz="14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зданий и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сооружений                        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                                        -  </a:t>
                      </a:r>
                      <a:r>
                        <a:rPr lang="ru-RU" sz="1200" b="1" i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техник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  <a:tr h="795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Управление, эксплуатация и обслуживание многоквартирного дома                                  -</a:t>
                      </a:r>
                      <a:r>
                        <a:rPr lang="ru-RU" sz="1200" b="1" i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техник</a:t>
                      </a:r>
                      <a:endParaRPr lang="ru-RU" sz="1200" b="1" i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  <a:tr h="757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Информационные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системы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и программирование</a:t>
                      </a:r>
                      <a:endParaRPr lang="ru-RU" sz="14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                                   </a:t>
                      </a: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       </a:t>
                      </a:r>
                      <a:r>
                        <a:rPr lang="ru-RU" sz="10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-  </a:t>
                      </a:r>
                      <a:r>
                        <a:rPr lang="ru-RU" sz="1200" b="1" i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техник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  <a:tr h="530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Поварское и кондитерское дело</a:t>
                      </a:r>
                      <a:endParaRPr lang="ru-RU" sz="14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                      </a:t>
                      </a:r>
                      <a:r>
                        <a:rPr lang="ru-RU" sz="1400" b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ru-RU" sz="14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-  </a:t>
                      </a:r>
                      <a:r>
                        <a:rPr lang="ru-RU" sz="1200" b="1" i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технолог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  <a:tr h="24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58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профессии</a:t>
                      </a:r>
                      <a:endParaRPr lang="ru-RU" sz="1000" dirty="0">
                        <a:solidFill>
                          <a:srgbClr val="580000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7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Мастер </a:t>
                      </a:r>
                      <a:r>
                        <a:rPr lang="ru-RU" sz="1400" b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общестроительных работ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-  </a:t>
                      </a:r>
                      <a:r>
                        <a:rPr lang="ru-RU" sz="1200" b="1" i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каменщик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-  </a:t>
                      </a:r>
                      <a:r>
                        <a:rPr lang="ru-RU" sz="1200" b="1" i="1" dirty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электросварщик ручной дуговой сварки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endParaRPr lang="ru-RU" sz="10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  <a:tr h="726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</a:t>
                      </a:r>
                      <a:r>
                        <a:rPr lang="ru-RU" sz="14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Повар, кондитер</a:t>
                      </a:r>
                      <a:endParaRPr lang="ru-RU" sz="1400" b="1" dirty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  -</a:t>
                      </a:r>
                      <a:r>
                        <a:rPr lang="ru-RU" sz="1000" b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200" b="1" i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повар,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Times New Roman"/>
                          <a:cs typeface="Arial" pitchFamily="34" charset="0"/>
                        </a:rPr>
                        <a:t>      - кондитер</a:t>
                      </a:r>
                      <a:endParaRPr lang="ru-RU" sz="1200" b="1" i="1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1357298"/>
            <a:ext cx="2400288" cy="11144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масса возможностей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для   творчества и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</a:rPr>
              <a:t>совершенствования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715304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Строить – это  классно!!!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285860"/>
            <a:ext cx="5240020" cy="410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85860"/>
            <a:ext cx="564360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214422"/>
            <a:ext cx="38680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714620"/>
            <a:ext cx="5286412" cy="299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171337"/>
            <a:ext cx="3354905" cy="568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2571744"/>
            <a:ext cx="578766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2571744"/>
            <a:ext cx="621510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2571744"/>
            <a:ext cx="592935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174" y="2571744"/>
            <a:ext cx="557216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" y="7049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51522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Строить – это  классно!!!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357298"/>
            <a:ext cx="6215106" cy="369332"/>
          </a:xfrm>
          <a:prstGeom prst="rect">
            <a:avLst/>
          </a:prstGeom>
          <a:solidFill>
            <a:srgbClr val="99FFCC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Ты можешь сделать мир ещё красивее!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5788626" cy="40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678661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57364"/>
            <a:ext cx="71438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857364"/>
            <a:ext cx="671514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" y="7049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730378"/>
            <a:ext cx="753519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Информационные системы и  </a:t>
            </a:r>
          </a:p>
          <a:p>
            <a:pPr algn="ctr"/>
            <a:r>
              <a:rPr lang="ru-RU" b="1" dirty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программирование</a:t>
            </a:r>
            <a:endParaRPr lang="ru-RU" b="1" dirty="0">
              <a:solidFill>
                <a:srgbClr val="1F675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http://sta-sumy.gov.ua/data/material/000/145/204260/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02" y="5157191"/>
            <a:ext cx="1723026" cy="141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s628721.vk.me/v628721667/1b8da/rpD3xKUS1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325" b="95364" l="3477" r="9288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8" t="5503" r="8680" b="6550"/>
          <a:stretch/>
        </p:blipFill>
        <p:spPr bwMode="auto">
          <a:xfrm>
            <a:off x="251520" y="1819874"/>
            <a:ext cx="1296144" cy="1315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4294967295"/>
          </p:nvPr>
        </p:nvSpPr>
        <p:spPr>
          <a:xfrm>
            <a:off x="1610635" y="1500114"/>
            <a:ext cx="6408712" cy="1955483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Профессиональные качества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 smtClean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исполнительность;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аналитические способности;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оперативная память;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развития концентрации, распределения и переключения внимания;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к монотонной работе;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1F67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развития технических способностей.</a:t>
            </a:r>
          </a:p>
          <a:p>
            <a:pPr algn="just"/>
            <a:endParaRPr lang="ru-RU" sz="2800" dirty="0"/>
          </a:p>
        </p:txBody>
      </p:sp>
      <p:sp>
        <p:nvSpPr>
          <p:cNvPr id="12" name="Объект 2"/>
          <p:cNvSpPr>
            <a:spLocks noGrp="1"/>
          </p:cNvSpPr>
          <p:nvPr>
            <p:ph idx="4294967295"/>
          </p:nvPr>
        </p:nvSpPr>
        <p:spPr>
          <a:xfrm>
            <a:off x="251520" y="4191630"/>
            <a:ext cx="6696744" cy="237626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/>
            <a:r>
              <a:rPr lang="ru-RU" sz="1500" dirty="0">
                <a:solidFill>
                  <a:srgbClr val="7030A0"/>
                </a:solidFill>
              </a:rPr>
              <a:t>Обработка информации на ЭВМ;</a:t>
            </a:r>
          </a:p>
          <a:p>
            <a:pPr lvl="0"/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Ввод информации в ЭВМ с технических носителей информации и каналов связи и вывод ее из машины;</a:t>
            </a:r>
          </a:p>
          <a:p>
            <a:pPr lvl="0"/>
            <a:r>
              <a:rPr lang="ru-RU" sz="1500" dirty="0">
                <a:solidFill>
                  <a:srgbClr val="7030A0"/>
                </a:solidFill>
              </a:rPr>
              <a:t>Передача по каналам связи полученных на машинах расчетных данных на последующие операции;</a:t>
            </a:r>
          </a:p>
          <a:p>
            <a:pPr lvl="0"/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Контроль 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технических носителей информации;</a:t>
            </a:r>
          </a:p>
          <a:p>
            <a:pPr lvl="0"/>
            <a:r>
              <a:rPr lang="ru-RU" sz="1500" dirty="0">
                <a:solidFill>
                  <a:srgbClr val="7030A0"/>
                </a:solidFill>
              </a:rPr>
              <a:t>Обеспечение проведения вычислительного процесса в соответствии с рабочими программами;</a:t>
            </a:r>
          </a:p>
          <a:p>
            <a:pPr lvl="0"/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Установление 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причин сбоев в работе и процессе обработки информации;</a:t>
            </a:r>
          </a:p>
          <a:p>
            <a:pPr lvl="0"/>
            <a:r>
              <a:rPr lang="ru-RU" sz="1500" dirty="0" smtClean="0">
                <a:solidFill>
                  <a:srgbClr val="7030A0"/>
                </a:solidFill>
              </a:rPr>
              <a:t>Оформление </a:t>
            </a:r>
            <a:r>
              <a:rPr lang="ru-RU" sz="1500" dirty="0">
                <a:solidFill>
                  <a:srgbClr val="7030A0"/>
                </a:solidFill>
              </a:rPr>
              <a:t>результатов выполненных работ.</a:t>
            </a:r>
          </a:p>
          <a:p>
            <a:pPr algn="just"/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47665" y="3635533"/>
            <a:ext cx="4536504" cy="36933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Обязанности  оператора ЭВМ</a:t>
            </a:r>
            <a:endParaRPr lang="ru-RU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782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730378"/>
            <a:ext cx="753519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Информационные системы и  </a:t>
            </a:r>
          </a:p>
          <a:p>
            <a:pPr algn="ctr"/>
            <a:r>
              <a:rPr lang="ru-RU" b="1" dirty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1F6752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         программирование</a:t>
            </a:r>
            <a:endParaRPr lang="ru-RU" b="1" dirty="0">
              <a:solidFill>
                <a:srgbClr val="1F6752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52" y="1487639"/>
            <a:ext cx="3310802" cy="2483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52" y="4198756"/>
            <a:ext cx="3310802" cy="2397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87" b="18500"/>
          <a:stretch/>
        </p:blipFill>
        <p:spPr>
          <a:xfrm>
            <a:off x="1492602" y="1487639"/>
            <a:ext cx="3632283" cy="2483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72" y="4198756"/>
            <a:ext cx="3368813" cy="2397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0655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20068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857628"/>
            <a:ext cx="22860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логотип Г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143008" cy="1143008"/>
          </a:xfrm>
          <a:prstGeom prst="ellipse">
            <a:avLst/>
          </a:prstGeom>
          <a:noFill/>
        </p:spPr>
      </p:pic>
      <p:pic>
        <p:nvPicPr>
          <p:cNvPr id="8" name="Picture 2" descr="C:\Users\ГСТ\Desktop\Ткачук портфолио 2012 г\P117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2303496" cy="172762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500174"/>
            <a:ext cx="1744414" cy="17100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 descr="C:\Users\ГСТ\Desktop\Ткачук портфолио 2012 г\фото\P107086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58" t="16732" r="15959" b="25231"/>
          <a:stretch/>
        </p:blipFill>
        <p:spPr bwMode="auto">
          <a:xfrm>
            <a:off x="4929190" y="1500174"/>
            <a:ext cx="1728192" cy="172819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4612" y="3286124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Шамраев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Данил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2014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3357562"/>
            <a:ext cx="194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Лысенко Александр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2014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3357562"/>
            <a:ext cx="1973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Смолянинов Артем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XDug7ke0WVQ.jpg"/>
          <p:cNvPicPr>
            <a:picLocks noChangeAspect="1"/>
          </p:cNvPicPr>
          <p:nvPr/>
        </p:nvPicPr>
        <p:blipFill>
          <a:blip r:embed="rId7" cstate="print"/>
          <a:srcRect l="9677" t="21904" r="24139" b="26785"/>
          <a:stretch>
            <a:fillRect/>
          </a:stretch>
        </p:blipFill>
        <p:spPr>
          <a:xfrm>
            <a:off x="6858016" y="1500174"/>
            <a:ext cx="1872208" cy="1800200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858016" y="3429000"/>
            <a:ext cx="192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Фаст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Светлана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ГСТ\Desktop\Ткачук портфолио 2012 г\Мальцева Е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857628"/>
            <a:ext cx="1643074" cy="21050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57158" y="6072206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Мальцева Екатерина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3786190"/>
            <a:ext cx="1496822" cy="216207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786050" y="6072206"/>
            <a:ext cx="147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Агаев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Теймур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9124" y="5572140"/>
            <a:ext cx="2286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Black" pitchFamily="34" charset="0"/>
                <a:cs typeface="Times New Roman" pitchFamily="18" charset="0"/>
              </a:rPr>
              <a:t>Миргородский </a:t>
            </a:r>
          </a:p>
          <a:p>
            <a:pPr algn="ctr"/>
            <a:r>
              <a:rPr lang="ru-RU" sz="1400" b="1" dirty="0" smtClean="0">
                <a:latin typeface="Arial Black" pitchFamily="34" charset="0"/>
                <a:cs typeface="Times New Roman" pitchFamily="18" charset="0"/>
              </a:rPr>
              <a:t>Дмитрий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2018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7468" y="875317"/>
            <a:ext cx="7455012" cy="461665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стипендия    ПРАВИТЕЛЬСТВА  РФ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24" name="Picture 4" descr="http://tppspr.ru/wp-content/uploads/2017/12/06/122358/skills-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071942"/>
            <a:ext cx="1390569" cy="928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5036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730378"/>
            <a:ext cx="7319166" cy="646331"/>
          </a:xfrm>
          <a:prstGeom prst="rect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Поварское и кондитерское дело</a:t>
            </a:r>
            <a:endParaRPr lang="ru-RU" sz="1400" dirty="0" smtClean="0">
              <a:solidFill>
                <a:srgbClr val="CC33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Повар, кондитер</a:t>
            </a:r>
            <a:endParaRPr lang="ru-RU" sz="1400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556793"/>
            <a:ext cx="4176464" cy="2492990"/>
          </a:xfrm>
          <a:prstGeom prst="rect">
            <a:avLst/>
          </a:prstGeom>
          <a:solidFill>
            <a:srgbClr val="FFFF99"/>
          </a:solidFill>
          <a:ln>
            <a:solidFill>
              <a:srgbClr val="FFE285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Технолог должен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знать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–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Свойства сырья, способы хранения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Уметь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–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приготовить различные блюда из  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мяса, рыбы, овощей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доброжелательно общаться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4500570"/>
            <a:ext cx="6715172" cy="2123658"/>
          </a:xfrm>
          <a:prstGeom prst="rect">
            <a:avLst/>
          </a:prstGeom>
          <a:solidFill>
            <a:srgbClr val="FFCAA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990000"/>
                </a:solidFill>
              </a:rPr>
              <a:t>      Важные качества: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Аккуратность, точность,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Тонкий вкус, творческие способности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Доброта</a:t>
            </a:r>
          </a:p>
          <a:p>
            <a:r>
              <a:rPr lang="ru-RU" sz="36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Очень любить свое дело</a:t>
            </a:r>
            <a:endParaRPr lang="ru-RU" sz="36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 descr="SL7403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571611"/>
            <a:ext cx="3793096" cy="284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pp.userapi.com/c841438/v841438028/628bf/U_mKysN548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4500570"/>
            <a:ext cx="1605266" cy="214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0587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730378"/>
            <a:ext cx="7319166" cy="646331"/>
          </a:xfrm>
          <a:prstGeom prst="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Поварское и кондитерское дело    </a:t>
            </a:r>
            <a:r>
              <a:rPr lang="ru-RU" sz="1400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3г.10мес</a:t>
            </a:r>
          </a:p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Повар, кондитер                               </a:t>
            </a:r>
            <a:r>
              <a:rPr lang="ru-RU" sz="1400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3г 10мес</a:t>
            </a:r>
            <a:endParaRPr lang="ru-RU" sz="1400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F:\DCIM\100D3100\DSC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1575"/>
            <a:ext cx="5074233" cy="3382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DCIM\100D3100\DSC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34848"/>
            <a:ext cx="3484026" cy="232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p.userapi.com/c841421/v841421210/65fd1/WrSK1CaFLj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150"/>
          <a:stretch/>
        </p:blipFill>
        <p:spPr bwMode="auto">
          <a:xfrm flipH="1">
            <a:off x="154958" y="1486053"/>
            <a:ext cx="2155212" cy="264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p.userapi.com/c841438/v841438028/628bf/U_mKysN548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34848"/>
            <a:ext cx="18002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:\DCIM\100D3100\DSC_0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" y="4334848"/>
            <a:ext cx="1548456" cy="232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1712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571612"/>
            <a:ext cx="2357454" cy="298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535190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730378"/>
            <a:ext cx="7319166" cy="646331"/>
          </a:xfrm>
          <a:prstGeom prst="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Поварское и кондитерское дело</a:t>
            </a:r>
            <a:endParaRPr lang="ru-RU" sz="1400" dirty="0" smtClean="0">
              <a:solidFill>
                <a:srgbClr val="CC33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   Повар, кондитер</a:t>
            </a:r>
            <a:endParaRPr lang="ru-RU" sz="1400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PTU_63_1\Desktop\Поварское дело 1-й день\Пов дело (4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225" y="1628800"/>
            <a:ext cx="2435234" cy="365758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2857520" cy="213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DCIM\100D3100\DSC_00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05" t="35572" r="10497" b="7607"/>
          <a:stretch/>
        </p:blipFill>
        <p:spPr bwMode="auto">
          <a:xfrm>
            <a:off x="285720" y="3929066"/>
            <a:ext cx="3357554" cy="200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DCIM\100D3100\DSC_03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15"/>
          <a:stretch>
            <a:fillRect/>
          </a:stretch>
        </p:blipFill>
        <p:spPr bwMode="auto">
          <a:xfrm>
            <a:off x="4214810" y="4786322"/>
            <a:ext cx="2071702" cy="1519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7" name="Рисунок 6" descr="G:\фотографии\IMG_2104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786446" y="357166"/>
            <a:ext cx="3102539" cy="23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рофессии\P10701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786058"/>
            <a:ext cx="2500330" cy="1785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 descr="http://www.gst-gukovo.ru/wp-content/uploads/2015/11/%D0%A4%D0%BE%D1%82%D0%BE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857488" y="1000108"/>
            <a:ext cx="2824254" cy="211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gst-gukovo.ru/wp-content/uploads/2016/03/IMG_03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857364"/>
            <a:ext cx="2371213" cy="17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фотографии\Фото0208.jpg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4429124" y="3286124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неделя 2016\конкурс строителя\DSC_0257.jpg"/>
          <p:cNvPicPr/>
          <p:nvPr/>
        </p:nvPicPr>
        <p:blipFill>
          <a:blip r:embed="rId8" cstate="print"/>
          <a:srcRect l="27202" t="18521" r="37096" b="917"/>
          <a:stretch>
            <a:fillRect/>
          </a:stretch>
        </p:blipFill>
        <p:spPr bwMode="auto">
          <a:xfrm>
            <a:off x="1500166" y="3929066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3071802" y="3643314"/>
            <a:ext cx="1357322" cy="16287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28728" y="428604"/>
            <a:ext cx="4143372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ПОБЕЖДАЕМ!!!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10" cstate="print"/>
          <a:srcRect l="6653" r="2331" b="1852"/>
          <a:stretch>
            <a:fillRect/>
          </a:stretch>
        </p:blipFill>
        <p:spPr bwMode="auto">
          <a:xfrm>
            <a:off x="6357950" y="4714884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84651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6" name="Рисунок 5" descr="Участники конкурс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4931" y="3186707"/>
            <a:ext cx="2643206" cy="197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gst-gukovo.ru/wp-content/uploads/2016/10/bandicam-2016-10-05-19-02-55-6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00174"/>
            <a:ext cx="3702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00166" y="1285860"/>
            <a:ext cx="35004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</a:t>
            </a:r>
          </a:p>
          <a:p>
            <a:r>
              <a:rPr lang="ru-RU" b="1" dirty="0" smtClean="0"/>
              <a:t>Всероссийский конкурс работ научно-технического творчества студентов, обучающихся по программам СПО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3 место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C:\Users\Пользователь\Desktop\20 октября 2017\P10003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286256"/>
            <a:ext cx="2584629" cy="197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71670" y="5157192"/>
            <a:ext cx="450059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2013</a:t>
            </a:r>
          </a:p>
          <a:p>
            <a:r>
              <a:rPr lang="ru-RU" sz="1600" b="1" dirty="0" smtClean="0"/>
              <a:t>Всероссийский конкурс проектов </a:t>
            </a:r>
          </a:p>
          <a:p>
            <a:r>
              <a:rPr lang="ru-RU" sz="1600" b="1" dirty="0" smtClean="0"/>
              <a:t>«Моя страна – моя Россия» </a:t>
            </a:r>
          </a:p>
          <a:p>
            <a:r>
              <a:rPr lang="ru-RU" b="1" dirty="0" smtClean="0">
                <a:solidFill>
                  <a:srgbClr val="580000"/>
                </a:solidFill>
              </a:rPr>
              <a:t>1место</a:t>
            </a:r>
          </a:p>
          <a:p>
            <a:r>
              <a:rPr lang="ru-RU" sz="1600" b="1" dirty="0" smtClean="0"/>
              <a:t>Всероссийский  Форум молодых стратегов</a:t>
            </a:r>
          </a:p>
          <a:p>
            <a:r>
              <a:rPr lang="ru-RU" b="1" dirty="0" smtClean="0">
                <a:solidFill>
                  <a:srgbClr val="8A0000"/>
                </a:solidFill>
              </a:rPr>
              <a:t>лауреат</a:t>
            </a:r>
            <a:endParaRPr lang="ru-RU" b="1" dirty="0">
              <a:solidFill>
                <a:srgbClr val="8A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604" y="285728"/>
            <a:ext cx="7072362" cy="923330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Побеждаем !!!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В МЕЖДУНАРОДНЫХ, ОБЩЕРОССИЙСКИХ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мероприятиях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593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2" y="116451"/>
            <a:ext cx="1214446" cy="1214446"/>
          </a:xfrm>
          <a:prstGeom prst="ellipse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79536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723674"/>
            <a:ext cx="40005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Учебные кабинеты, лаборатории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Рисунок 6" descr="http://gst-gukovo.ucoz.ru/glavnay/100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144" y="1215896"/>
            <a:ext cx="3139852" cy="26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ШРЭКТ  15г\терр ИНЖ.ГРАФИКА\Олимпиада в ГСТ\P1190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532" y="1268760"/>
            <a:ext cx="3659298" cy="25827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14" descr="C:\Users\Каб-3\Desktop\Новая папка\20170527_0809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088" y="4021164"/>
            <a:ext cx="3352428" cy="25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ikro.ru/netcat_files/userfiles/1873/Pravovaya_kul_tura/veb_P116045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0703" y="3991941"/>
            <a:ext cx="3098956" cy="25149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582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6" name="Рисунок 5" descr="http://www.gst-gukovo.ru/wp-content/uploads/2017/09/P123079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7166"/>
            <a:ext cx="2977454" cy="198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P1230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928670"/>
            <a:ext cx="1395455" cy="18590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20" y="1571612"/>
            <a:ext cx="2000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Призеры   Всероссийских, </a:t>
            </a:r>
          </a:p>
          <a:p>
            <a:r>
              <a:rPr lang="ru-RU" b="1" dirty="0" smtClean="0"/>
              <a:t>ЮФО,  РО  соревнований</a:t>
            </a:r>
          </a:p>
          <a:p>
            <a:r>
              <a:rPr lang="ru-RU" b="1" dirty="0" smtClean="0"/>
              <a:t> по дзюдо,  борьбе, </a:t>
            </a:r>
          </a:p>
          <a:p>
            <a:r>
              <a:rPr lang="ru-RU" b="1" dirty="0" smtClean="0"/>
              <a:t>легкой атлетике</a:t>
            </a:r>
            <a:endParaRPr lang="ru-RU" b="1" dirty="0"/>
          </a:p>
        </p:txBody>
      </p:sp>
      <p:pic>
        <p:nvPicPr>
          <p:cNvPr id="8" name="Рисунок 7" descr="D:\ФОТО\P10506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3500461" cy="265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СОРТСМЕНЫ\P11408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000108"/>
            <a:ext cx="1500198" cy="211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00166" y="428604"/>
            <a:ext cx="3500462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ГЕРОИ      СПОРТА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D:\СОРТСМЕНЫ\P113096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2143116"/>
            <a:ext cx="1976004" cy="26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СОРТСМЕНЫ\P11903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1928802"/>
            <a:ext cx="1680107" cy="252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P123076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357694"/>
            <a:ext cx="3000396" cy="213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87132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143008" cy="1143008"/>
          </a:xfrm>
          <a:prstGeom prst="ellipse">
            <a:avLst/>
          </a:prstGeom>
          <a:noFill/>
        </p:spPr>
      </p:pic>
      <p:pic>
        <p:nvPicPr>
          <p:cNvPr id="10" name="Рисунок 9" descr="http://www.gst-gukovo.ru/wp-content/uploads/2016/11/%D0%BD%D0%B5%D0%B4%D0%B5%D0%BB%D1%8F-%D0%BF%D1%80%D0%B5%D0%B4%D0%BF%D1%80%D0%B8%D0%BD%D0%B8%D0%BC%D0%B0%D1%82%D0%B5%D0%BB%D1%8C%D1%81%D1%82%D0%B2%D0%B0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357298"/>
            <a:ext cx="592935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3076" y="428604"/>
            <a:ext cx="7000924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ТВОРЧЕСКИЕ КРУЖКИ И КЛУБЫ</a:t>
            </a:r>
          </a:p>
        </p:txBody>
      </p:sp>
      <p:pic>
        <p:nvPicPr>
          <p:cNvPr id="12" name="Рисунок 11" descr="C:\Users\Пользователь\Desktop\20 октября 2017\Васильева\DSC_1436.JPG"/>
          <p:cNvPicPr/>
          <p:nvPr/>
        </p:nvPicPr>
        <p:blipFill>
          <a:blip r:embed="rId4" cstate="print"/>
          <a:srcRect l="8559" r="20488"/>
          <a:stretch>
            <a:fillRect/>
          </a:stretch>
        </p:blipFill>
        <p:spPr bwMode="auto">
          <a:xfrm>
            <a:off x="1714480" y="1285860"/>
            <a:ext cx="571504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ользователь\Desktop\20 октября 2017\Васильева\P11409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142984"/>
            <a:ext cx="7062523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gst-gukovo.ru/wp-content/uploads/2016/11/P119090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2857496"/>
            <a:ext cx="4857784" cy="33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Новая папка\IMG_0290.JPG"/>
          <p:cNvPicPr/>
          <p:nvPr/>
        </p:nvPicPr>
        <p:blipFill>
          <a:blip r:embed="rId7" cstate="print"/>
          <a:srcRect l="10426" t="18692" r="8125"/>
          <a:stretch>
            <a:fillRect/>
          </a:stretch>
        </p:blipFill>
        <p:spPr bwMode="auto">
          <a:xfrm>
            <a:off x="1428728" y="1285860"/>
            <a:ext cx="726456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1200875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1214422"/>
            <a:ext cx="73581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графии\конкурс строителя\DSC_024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1142984"/>
            <a:ext cx="73581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0297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P11602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71546"/>
            <a:ext cx="3139857" cy="235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Зал Донского Казачества\P11602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071546"/>
            <a:ext cx="3208244" cy="240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Зал Донского Казачества\P11602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5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3714752"/>
            <a:ext cx="2976331" cy="2232248"/>
          </a:xfrm>
          <a:prstGeom prst="rect">
            <a:avLst/>
          </a:prstGeom>
        </p:spPr>
      </p:pic>
      <p:pic>
        <p:nvPicPr>
          <p:cNvPr id="13" name="Рисунок 12" descr="логотип ГС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1143008" cy="1143008"/>
          </a:xfrm>
          <a:prstGeom prst="ellipse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7143800" cy="71438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 музей     донского   края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P107072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04" y="1071546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IMG_093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1071546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42918"/>
            <a:ext cx="7200800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Вместе  -  мы – сила!</a:t>
            </a:r>
          </a:p>
          <a:p>
            <a:pPr algn="ctr"/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Гст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  -   город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143008" cy="1143008"/>
          </a:xfrm>
          <a:prstGeom prst="ellipse">
            <a:avLst/>
          </a:prstGeom>
          <a:noFill/>
        </p:spPr>
      </p:pic>
      <p:pic>
        <p:nvPicPr>
          <p:cNvPr id="8" name="Рисунок 7" descr="http://www.gst-gukovo.ru/wp-content/uploads/2015/05/P11207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571612"/>
            <a:ext cx="3255072" cy="236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олимпиада 2013 наркомания\фото гст\IMG_96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71942"/>
            <a:ext cx="3214710" cy="243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графии\IMG_97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3116"/>
            <a:ext cx="518479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143008" cy="1143008"/>
          </a:xfrm>
          <a:prstGeom prst="ellipse">
            <a:avLst/>
          </a:prstGeom>
          <a:noFill/>
        </p:spPr>
      </p:pic>
      <p:pic>
        <p:nvPicPr>
          <p:cNvPr id="4" name="Рисунок 3" descr="http://www.gst-gukovo.ru/wp-content/uploads/2017/09/V-4ZoOCNt0M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428868"/>
            <a:ext cx="3461047" cy="21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gst-gukovo.ru/wp-content/uploads/2017/09/20170904_1216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857760"/>
            <a:ext cx="3541257" cy="166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gst-gukovo.ru/wp-content/uploads/2017/04/RSbQrb9k66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000504"/>
            <a:ext cx="3476617" cy="26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gst-gukovo.ru/wp-content/uploads/2016/12/P10802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285992"/>
            <a:ext cx="2214578" cy="14938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http://www.gst-gukovo.ru/wp-content/uploads/2016/03/P1180659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785794"/>
            <a:ext cx="2016186" cy="141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43042" y="428604"/>
            <a:ext cx="4214842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АКТИВНАЯ      МОЛОДЕЖЬ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" name="Рисунок 2" descr="SMfwJN_alO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1000108"/>
            <a:ext cx="2861945" cy="213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143008" cy="1143008"/>
          </a:xfrm>
          <a:prstGeom prst="ellipse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642918"/>
            <a:ext cx="72008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 тобой, наш   город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http://www.gst-gukovo.ucoz.ru/novosti/P103077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214422"/>
            <a:ext cx="36059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rostobr.ru/yanval/documents/news/17.02.2016/4/3.jpg"/>
          <p:cNvPicPr/>
          <p:nvPr/>
        </p:nvPicPr>
        <p:blipFill>
          <a:blip r:embed="rId4"/>
          <a:srcRect l="30761"/>
          <a:stretch>
            <a:fillRect/>
          </a:stretch>
        </p:blipFill>
        <p:spPr bwMode="auto">
          <a:xfrm>
            <a:off x="2714612" y="1214422"/>
            <a:ext cx="24055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gst-gukovo.ru/wp-content/uploads/2016/05/SAM_04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gst-gukovo.ru/wp-content/uploads/2017/01/qjCes6Q7dVw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4714884"/>
            <a:ext cx="3643338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14744" y="4214818"/>
            <a:ext cx="4714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A0000"/>
                </a:solidFill>
                <a:latin typeface="Bookman Old Style" pitchFamily="18" charset="0"/>
              </a:rPr>
              <a:t>Молодежный парламент города Гуково</a:t>
            </a:r>
            <a:endParaRPr lang="ru-RU" sz="1600" b="1" dirty="0">
              <a:solidFill>
                <a:srgbClr val="8A000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 descr="http://www.gst-gukovo.ru/wp-content/uploads/2017/01/5QiQZxvKQmM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714884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IMG_037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928802"/>
            <a:ext cx="2218867" cy="164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143008" cy="1143008"/>
          </a:xfrm>
          <a:prstGeom prst="ellipse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642918"/>
            <a:ext cx="7200800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 тобой, наш город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" name="Рисунок 3" descr="http://www.gst-gukovo.ru/wp-content/uploads/2017/05/P12202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357298"/>
            <a:ext cx="4367276" cy="257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gst-gukovo.ru/wp-content/uploads/2017/05/VlFg1drAUN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43483"/>
            <a:ext cx="5940425" cy="261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 l="17823" t="22378" r="19157" b="11538"/>
          <a:stretch>
            <a:fillRect/>
          </a:stretch>
        </p:blipFill>
        <p:spPr bwMode="auto">
          <a:xfrm>
            <a:off x="1357290" y="1643050"/>
            <a:ext cx="3749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Главный\Рабочий стол\IMG_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00372"/>
            <a:ext cx="4429156" cy="2938182"/>
          </a:xfrm>
          <a:prstGeom prst="rect">
            <a:avLst/>
          </a:prstGeom>
          <a:noFill/>
        </p:spPr>
      </p:pic>
      <p:pic>
        <p:nvPicPr>
          <p:cNvPr id="3" name="Рисунок 2" descr="http://www.gst-gukovo.ru/wp-content/uploads/2015/10/P11407811-1024x76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928670"/>
            <a:ext cx="5940425" cy="445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gst-gukovo.ru/wp-content/uploads/2017/04/ObmrOw6uj7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000108"/>
            <a:ext cx="74295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логотип ГС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1143008" cy="1143008"/>
          </a:xfrm>
          <a:prstGeom prst="ellipse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285728"/>
            <a:ext cx="7143800" cy="5257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МЫ ЖДЕМ ТЕБЯ! </a:t>
            </a:r>
            <a:endParaRPr kumimoji="0" lang="ru-RU" sz="11100" b="1" i="0" u="none" strike="noStrike" kern="1200" cap="all" spc="0" normalizeH="0" baseline="0" noProof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00" b="1" i="0" u="none" strike="noStrike" kern="1200" cap="all" spc="0" normalizeH="0" baseline="0" noProof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ПРИХОДИ </a:t>
            </a:r>
            <a:r>
              <a:rPr kumimoji="0" lang="ru-RU" sz="1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_ УЧИСЬ С НАМИ!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4348" y="5857892"/>
            <a:ext cx="8429652" cy="571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+mj-ea"/>
                <a:cs typeface="Times New Roman" pitchFamily="18" charset="0"/>
              </a:rPr>
              <a:t>Гуковский строительный техникум!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625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79536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3" name="Рисунок 2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2" y="116451"/>
            <a:ext cx="1214446" cy="1214446"/>
          </a:xfrm>
          <a:prstGeom prst="ellipse">
            <a:avLst/>
          </a:prstGeom>
          <a:noFill/>
        </p:spPr>
      </p:pic>
      <p:pic>
        <p:nvPicPr>
          <p:cNvPr id="4" name="Рисунок 3" descr="C:\Users\Пользователь\Desktop\20 октября 2017\ФОТО Библ\P1230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401510"/>
            <a:ext cx="2450034" cy="193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gst-gukovo.ru/wp-content/uploads/2015/12/SAM_00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743951"/>
            <a:ext cx="4364406" cy="25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20 октября 2017\ФОТО Библ\P1230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387996"/>
            <a:ext cx="2996254" cy="202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133089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Спортзал, </a:t>
            </a:r>
            <a:r>
              <a:rPr lang="ru-RU" b="1" dirty="0" err="1" smtClean="0"/>
              <a:t>конференцзал</a:t>
            </a:r>
            <a:r>
              <a:rPr lang="ru-RU" b="1" dirty="0" smtClean="0"/>
              <a:t>,</a:t>
            </a:r>
          </a:p>
          <a:p>
            <a:r>
              <a:rPr lang="ru-RU" b="1" dirty="0"/>
              <a:t>а</a:t>
            </a:r>
            <a:r>
              <a:rPr lang="ru-RU" b="1" dirty="0" smtClean="0"/>
              <a:t>ктовый зал</a:t>
            </a:r>
            <a:endParaRPr lang="ru-RU" b="1" dirty="0"/>
          </a:p>
        </p:txBody>
      </p:sp>
      <p:pic>
        <p:nvPicPr>
          <p:cNvPr id="9" name="Рисунок 8" descr="P122041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355" y="3387996"/>
            <a:ext cx="3045159" cy="25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73992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4"/>
          <a:srcRect l="34718" r="33215" b="18495"/>
          <a:stretch>
            <a:fillRect/>
          </a:stretch>
        </p:blipFill>
        <p:spPr bwMode="auto">
          <a:xfrm>
            <a:off x="2000232" y="1142984"/>
            <a:ext cx="4929222" cy="37862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57290" y="357166"/>
            <a:ext cx="6987626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Учимся  профессии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http://www.gst-gukovo.ru/wp-content/uploads/2016/12/P120012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214422"/>
            <a:ext cx="60722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методическа\фото. мастерские.каменные  практика\DSC_15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1214422"/>
            <a:ext cx="6715172" cy="45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Маэстро кухни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1214422"/>
            <a:ext cx="592935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9e7Z6ACR90U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5984" y="1285860"/>
            <a:ext cx="4000528" cy="4284631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/>
          <a:srcRect l="19752" t="36713" r="20458" b="2448"/>
          <a:stretch>
            <a:fillRect/>
          </a:stretch>
        </p:blipFill>
        <p:spPr bwMode="auto">
          <a:xfrm>
            <a:off x="2143108" y="1214422"/>
            <a:ext cx="628654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Desktop\портфолио 2017\чиликина\фото Каменщики\P119032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52" y="1000108"/>
            <a:ext cx="742955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6138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7" name="Picture 4" descr="P1040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643182"/>
            <a:ext cx="4331366" cy="33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142984"/>
            <a:ext cx="300437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gst-gukovo.ru/wp-content/uploads/2016/11/%D0%BD%D0%B5%D0%B4%D0%B5%D0%BB%D1%8F-%D0%BF%D1%80%D0%B5%D0%B4%D0%BF%D1%80%D0%B8%D0%BD%D0%B8%D0%BC%D0%B0%D1%82%D0%B5%D0%BB%D1%8C%D1%81%D1%82%D0%B2%D0%B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071678"/>
            <a:ext cx="5366086" cy="395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 1\фото\P117091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928670"/>
            <a:ext cx="600079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43042" y="357166"/>
            <a:ext cx="6786610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Постигаем мастерство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6" name="Рисунок 5" descr="http://www.gst-gukovo.ru/wp-content/uploads/2016/11/P123066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1000108"/>
            <a:ext cx="6929486" cy="503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/>
          <a:srcRect t="4630" r="42904" b="26991"/>
          <a:stretch>
            <a:fillRect/>
          </a:stretch>
        </p:blipFill>
        <p:spPr bwMode="auto">
          <a:xfrm>
            <a:off x="1643042" y="857232"/>
            <a:ext cx="41022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9"/>
          <a:srcRect l="1041" t="7292" r="42941" b="28472"/>
          <a:stretch>
            <a:fillRect/>
          </a:stretch>
        </p:blipFill>
        <p:spPr bwMode="auto">
          <a:xfrm>
            <a:off x="4643438" y="3286124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0215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10" name="Рисунок 9" descr="P10401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857232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ГСТ\Desktop\Ткачук портфолио 2012 г\фото\P107086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14752"/>
            <a:ext cx="3818973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/>
          <a:srcRect l="68330" b="18495"/>
          <a:stretch>
            <a:fillRect/>
          </a:stretch>
        </p:blipFill>
        <p:spPr bwMode="auto">
          <a:xfrm>
            <a:off x="4429124" y="3214686"/>
            <a:ext cx="4143404" cy="314327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43042" y="357166"/>
            <a:ext cx="6786610" cy="369332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Постигаем мастерство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6" name="Рисунок 5" descr="F:\Профессии\P10705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07154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rostobr.ru/upload/medialibrary/740/IMG_596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1714488"/>
            <a:ext cx="421526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tW4hDQzu9I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3357562"/>
            <a:ext cx="4076391" cy="297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ользователь\Desktop\методическа\фото. мастерские.каменные  практика\DSC_158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3000372"/>
            <a:ext cx="466204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6723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ГС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1143008" cy="1143008"/>
          </a:xfrm>
          <a:prstGeom prst="ellipse">
            <a:avLst/>
          </a:prstGeom>
          <a:noFill/>
        </p:spPr>
      </p:pic>
      <p:pic>
        <p:nvPicPr>
          <p:cNvPr id="6" name="Рисунок 5" descr="C:\фото осень 2016\IMG_20160622_094142.jpg"/>
          <p:cNvPicPr/>
          <p:nvPr/>
        </p:nvPicPr>
        <p:blipFill>
          <a:blip r:embed="rId3">
            <a:lum bright="20000"/>
          </a:blip>
          <a:srcRect l="13852"/>
          <a:stretch>
            <a:fillRect/>
          </a:stretch>
        </p:blipFill>
        <p:spPr bwMode="auto">
          <a:xfrm>
            <a:off x="5643570" y="1071546"/>
            <a:ext cx="2743200" cy="178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86512" y="364331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Заочное отделение</a:t>
            </a:r>
            <a:endParaRPr lang="ru-RU" b="1" dirty="0"/>
          </a:p>
        </p:txBody>
      </p:sp>
      <p:pic>
        <p:nvPicPr>
          <p:cNvPr id="8" name="Рисунок 7" descr="C:\Users\Пользователь\Desktop\фото 15заочноеЗ\P1200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286256"/>
            <a:ext cx="2706356" cy="188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фото 15заочноеЗ\P1200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286256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Desktop\фото 15заочноеЗ\P1200019.JPG"/>
          <p:cNvPicPr/>
          <p:nvPr/>
        </p:nvPicPr>
        <p:blipFill>
          <a:blip r:embed="rId6" cstate="print">
            <a:lum bright="20000"/>
          </a:blip>
          <a:srcRect l="25822" t="7576" r="21783" b="5970"/>
          <a:stretch>
            <a:fillRect/>
          </a:stretch>
        </p:blipFill>
        <p:spPr bwMode="auto">
          <a:xfrm>
            <a:off x="1285852" y="1071546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Desktop\кадровое ДГТУ\защита диплома.jpg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428992" y="1071546"/>
            <a:ext cx="2082125" cy="147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71604" y="214290"/>
            <a:ext cx="6786610" cy="646331"/>
          </a:xfrm>
          <a:prstGeom prst="rect">
            <a:avLst/>
          </a:prstGeom>
          <a:solidFill>
            <a:srgbClr val="ECECE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Государственная итоговая аттестация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Защита диплома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C:\Users\Пользователь\Desktop\фото 15заочноеЗ\P12000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4286256"/>
            <a:ext cx="2541585" cy="19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79810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785794"/>
            <a:ext cx="7286676" cy="714380"/>
          </a:xfrm>
          <a:solidFill>
            <a:srgbClr val="AAEFF8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99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«Строительство и эксплуатация зданий и сооружений»</a:t>
            </a:r>
            <a:endParaRPr lang="ru-RU" sz="2400" b="1" spc="50" dirty="0">
              <a:ln w="11430"/>
              <a:solidFill>
                <a:srgbClr val="000099"/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7318597" cy="320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ГБПОУ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 РО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 Black" pitchFamily="34" charset="0"/>
              </a:rPr>
              <a:t>«ГУКОВСКИЙ СТРОИТЕЛЬНЫЙ ТЕХНИКУМ»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3"/>
            <a:ext cx="1253651" cy="12536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071770" y="1785926"/>
            <a:ext cx="6072230" cy="17859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82550"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Получить строительные специальности можно 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itchFamily="34" charset="0"/>
                <a:cs typeface="Times New Roman" pitchFamily="18" charset="0"/>
              </a:rPr>
              <a:t>в  ТЕХНИКУМЕ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на  краткосрочных курсах</a:t>
            </a:r>
          </a:p>
          <a:p>
            <a:pPr marL="182563" marR="0" lvl="0" indent="-182563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непосредственно на рабочем месте. </a:t>
            </a:r>
          </a:p>
          <a:p>
            <a:pPr marL="182563" marR="0" lvl="0" indent="-182563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Возможно получение высшего образования.</a:t>
            </a:r>
          </a:p>
          <a:p>
            <a:pPr marL="0" marR="0" lvl="0" indent="3600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3600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14282" y="3571876"/>
          <a:ext cx="8501124" cy="2991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/>
                <a:gridCol w="2452706"/>
                <a:gridCol w="2833708"/>
              </a:tblGrid>
              <a:tr h="57150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Образовательная база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Квалификация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Срок обучения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</a:tr>
              <a:tr h="1490823">
                <a:tc>
                  <a:txBody>
                    <a:bodyPr/>
                    <a:lstStyle/>
                    <a:p>
                      <a:pPr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базовый уровень:</a:t>
                      </a:r>
                      <a:endParaRPr lang="ru-RU" sz="1600" b="1" i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       среднее общее образование (полное)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       основное общее образование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Техник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 года 10 месяцев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31313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3года 10 месяцев</a:t>
                      </a:r>
                      <a:endParaRPr lang="ru-RU" sz="16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pPr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i="1" dirty="0">
                          <a:solidFill>
                            <a:srgbClr val="5F5F5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повышенный уровень:</a:t>
                      </a:r>
                    </a:p>
                    <a:p>
                      <a:pPr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5F5F5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       основное общее образование</a:t>
                      </a: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5F5F5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Старший техник</a:t>
                      </a: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4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5F5F5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 года 10 месяцев</a:t>
                      </a:r>
                    </a:p>
                  </a:txBody>
                  <a:tcPr marL="38100" marR="38100" marT="25400" marB="254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FF2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4" descr="C:\Users\ПК\Desktop\i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2357454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7517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>
        <p14:prism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1346</TotalTime>
  <Words>1250</Words>
  <Application>Microsoft Office PowerPoint</Application>
  <PresentationFormat>Экран (4:3)</PresentationFormat>
  <Paragraphs>279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Воздушный поток</vt:lpstr>
      <vt:lpstr>ГОСУДАРСТВЕННОЕ БЮДЖЕТНОЕ ПРОФЕССИОНАЛЬНОЕ ОБРАЗОВАТЕЛЬНОЕ УЧРЕЖДЕНИЕ РОСТОВСКОЙ ОБЛАСТИ «ГУКОВСКИЙ СТРОиТЕЛЬНЫЙ ТЕХНИКУМ»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Строить – это  классно!!!</vt:lpstr>
      <vt:lpstr>Строить – это  классно!!!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музей     донского   края</vt:lpstr>
      <vt:lpstr>Слайд 33</vt:lpstr>
      <vt:lpstr>Слайд 34</vt:lpstr>
      <vt:lpstr>Слайд 35</vt:lpstr>
      <vt:lpstr>Слайд 36</vt:lpstr>
      <vt:lpstr>Слайд 37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Пользователь</cp:lastModifiedBy>
  <cp:revision>135</cp:revision>
  <dcterms:created xsi:type="dcterms:W3CDTF">2013-03-28T10:27:37Z</dcterms:created>
  <dcterms:modified xsi:type="dcterms:W3CDTF">2018-10-18T06:09:08Z</dcterms:modified>
</cp:coreProperties>
</file>